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41" r:id="rId3"/>
    <p:sldId id="326" r:id="rId4"/>
    <p:sldId id="349" r:id="rId5"/>
    <p:sldId id="350" r:id="rId6"/>
    <p:sldId id="324" r:id="rId7"/>
    <p:sldId id="342" r:id="rId8"/>
    <p:sldId id="343" r:id="rId9"/>
    <p:sldId id="344" r:id="rId10"/>
    <p:sldId id="328" r:id="rId11"/>
    <p:sldId id="331" r:id="rId12"/>
    <p:sldId id="332" r:id="rId13"/>
    <p:sldId id="345" r:id="rId14"/>
    <p:sldId id="325" r:id="rId15"/>
    <p:sldId id="335" r:id="rId16"/>
    <p:sldId id="351" r:id="rId17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9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FC7F5-B722-4BDE-98C2-C60F7A2AF23D}" type="datetimeFigureOut">
              <a:rPr lang="pl-PL" smtClean="0"/>
              <a:t>2017-04-13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45500-16CF-45EA-9248-02B23814304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950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79F7A-9AFD-4AE9-83EE-BE28A270F69E}" type="datetimeFigureOut">
              <a:rPr lang="pl-PL" smtClean="0"/>
              <a:t>2017-04-13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79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AD188-14AD-4095-8E95-7090083B15B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322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80" y="4714877"/>
            <a:ext cx="5493447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2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806" indent="-286079" defTabSz="9472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319" indent="-228865" defTabSz="9472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047" indent="-228865" defTabSz="9472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9774" indent="-228865" defTabSz="9472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7501" indent="-228865" defTabSz="9472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230" indent="-228865" defTabSz="9472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2957" indent="-228865" defTabSz="9472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0685" indent="-228865" defTabSz="9472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80" y="4714877"/>
            <a:ext cx="5493447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95" tIns="47798" rIns="95595" bIns="47798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0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110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82278" y="4714875"/>
            <a:ext cx="5493447" cy="44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84" tIns="47743" rIns="95484" bIns="47743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214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841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699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 descr="pasek ze strony internetowe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00147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685800" y="1844717"/>
            <a:ext cx="7772400" cy="2041525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Tekst tytułowy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/>
            <a:r>
              <a:rPr/>
              <a:t>Treść - poziom 1</a:t>
            </a:r>
          </a:p>
          <a:p>
            <a:pPr lvl="1"/>
            <a:r>
              <a:rPr/>
              <a:t>Treść - poziom 2</a:t>
            </a:r>
          </a:p>
          <a:p>
            <a:pPr lvl="2"/>
            <a:r>
              <a:rPr/>
              <a:t>Treść - poziom 3</a:t>
            </a:r>
          </a:p>
          <a:p>
            <a:pPr lvl="3"/>
            <a:r>
              <a:rPr/>
              <a:t>Treść - poziom 4</a:t>
            </a:r>
          </a:p>
          <a:p>
            <a:pPr lvl="4"/>
            <a:r>
              <a:rPr/>
              <a:t>Treść - poziom 5</a:t>
            </a:r>
          </a:p>
        </p:txBody>
      </p:sp>
      <p:sp>
        <p:nvSpPr>
          <p:cNvPr id="5" name="Shape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6A8C-F68A-4CB9-B72B-EBFDEB1E989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0140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31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148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50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862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58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4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22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08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87D7-07EC-4ABC-8DD0-E137C8432AB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00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8016" y="1048816"/>
            <a:ext cx="8860367" cy="38166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3000" b="1" kern="0" dirty="0" smtClean="0">
                <a:latin typeface="+mj-lt"/>
                <a:ea typeface="+mj-ea"/>
                <a:cs typeface="+mj-cs"/>
              </a:rPr>
              <a:t>Zmiany </a:t>
            </a:r>
            <a:r>
              <a:rPr lang="pl-PL" altLang="pl-PL" sz="3000" b="1" kern="0" dirty="0">
                <a:latin typeface="+mj-lt"/>
                <a:ea typeface="+mj-ea"/>
                <a:cs typeface="+mj-cs"/>
              </a:rPr>
              <a:t>w rozporządzeniu </a:t>
            </a:r>
            <a:br>
              <a:rPr lang="pl-PL" altLang="pl-PL" sz="3000" b="1" kern="0" dirty="0">
                <a:latin typeface="+mj-lt"/>
                <a:ea typeface="+mj-ea"/>
                <a:cs typeface="+mj-cs"/>
              </a:rPr>
            </a:br>
            <a:r>
              <a:rPr lang="pl-PL" altLang="pl-PL" sz="3000" b="1" kern="0" dirty="0">
                <a:latin typeface="+mj-lt"/>
                <a:ea typeface="+mj-ea"/>
                <a:cs typeface="+mj-cs"/>
              </a:rPr>
              <a:t>Ministra Rolnictwa i Rozwoju Wsi</a:t>
            </a:r>
            <a:br>
              <a:rPr lang="pl-PL" altLang="pl-PL" sz="3000" b="1" kern="0" dirty="0">
                <a:latin typeface="+mj-lt"/>
                <a:ea typeface="+mj-ea"/>
                <a:cs typeface="+mj-cs"/>
              </a:rPr>
            </a:br>
            <a:r>
              <a:rPr lang="pl-PL" altLang="pl-PL" sz="3000" b="1" i="1" kern="0" dirty="0">
                <a:latin typeface="+mj-lt"/>
                <a:ea typeface="+mj-ea"/>
                <a:cs typeface="+mj-cs"/>
              </a:rPr>
              <a:t>w sprawie szczegółowych warunków</a:t>
            </a:r>
            <a:br>
              <a:rPr lang="pl-PL" altLang="pl-PL" sz="3000" b="1" i="1" kern="0" dirty="0">
                <a:latin typeface="+mj-lt"/>
                <a:ea typeface="+mj-ea"/>
                <a:cs typeface="+mj-cs"/>
              </a:rPr>
            </a:br>
            <a:r>
              <a:rPr lang="pl-PL" altLang="pl-PL" sz="3000" b="1" i="1" kern="0" dirty="0">
                <a:latin typeface="+mj-lt"/>
                <a:ea typeface="+mj-ea"/>
                <a:cs typeface="+mj-cs"/>
              </a:rPr>
              <a:t>i trybu przyznawania pomocy </a:t>
            </a:r>
            <a:r>
              <a:rPr lang="pl-PL" altLang="pl-PL" sz="3000" b="1" i="1" kern="0" dirty="0" smtClean="0">
                <a:latin typeface="+mj-lt"/>
                <a:ea typeface="+mj-ea"/>
                <a:cs typeface="+mj-cs"/>
              </a:rPr>
              <a:t>finansowej</a:t>
            </a:r>
            <a:br>
              <a:rPr lang="pl-PL" altLang="pl-PL" sz="3000" b="1" i="1" kern="0" dirty="0" smtClean="0">
                <a:latin typeface="+mj-lt"/>
                <a:ea typeface="+mj-ea"/>
                <a:cs typeface="+mj-cs"/>
              </a:rPr>
            </a:br>
            <a:r>
              <a:rPr lang="pl-PL" altLang="pl-PL" sz="3000" b="1" i="1" kern="0" dirty="0" smtClean="0">
                <a:latin typeface="+mj-lt"/>
                <a:ea typeface="+mj-ea"/>
                <a:cs typeface="+mj-cs"/>
              </a:rPr>
              <a:t>w </a:t>
            </a:r>
            <a:r>
              <a:rPr lang="pl-PL" altLang="pl-PL" sz="3000" b="1" i="1" kern="0" dirty="0">
                <a:latin typeface="+mj-lt"/>
                <a:ea typeface="+mj-ea"/>
                <a:cs typeface="+mj-cs"/>
              </a:rPr>
              <a:t>ramach działania </a:t>
            </a:r>
            <a:endParaRPr lang="pl-PL" altLang="pl-PL" sz="3000" b="1" i="1" kern="0" dirty="0" smtClean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3000" b="1" i="1" kern="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„Działanie rolno-środowiskowo-klimatyczne”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3000" b="1" i="1" kern="0" dirty="0" smtClean="0">
                <a:latin typeface="+mj-lt"/>
                <a:ea typeface="+mj-ea"/>
                <a:cs typeface="+mj-cs"/>
              </a:rPr>
              <a:t>objętego PROW 2014–2020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1200" b="1" kern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endParaRPr lang="pl-PL" altLang="pl-PL" kern="0" dirty="0" smtClean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7800" y="5228704"/>
            <a:ext cx="6400800" cy="64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600" kern="0" dirty="0" smtClean="0">
                <a:latin typeface="Arial"/>
              </a:rPr>
              <a:t>13 kwietnia </a:t>
            </a:r>
            <a:r>
              <a:rPr lang="pl-PL" altLang="pl-PL" sz="1600" kern="0" dirty="0" smtClean="0">
                <a:solidFill>
                  <a:srgbClr val="000000"/>
                </a:solidFill>
                <a:latin typeface="Arial"/>
              </a:rPr>
              <a:t>2017 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Departament Płatności Bezpośrednich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Ministerstwo Rolnictwa i Rozwoju Wsi</a:t>
            </a:r>
          </a:p>
        </p:txBody>
      </p:sp>
    </p:spTree>
    <p:extLst>
      <p:ext uri="{BB962C8B-B14F-4D97-AF65-F5344CB8AC3E}">
        <p14:creationId xmlns:p14="http://schemas.microsoft.com/office/powerpoint/2010/main" val="551454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pl-PL" sz="2000" b="1" dirty="0">
                <a:solidFill>
                  <a:srgbClr val="FF0000"/>
                </a:solidFill>
              </a:rPr>
              <a:t>Rozszerzenie listy roślin wspieranych w ramach w ramach Pakietu 1. </a:t>
            </a:r>
            <a:r>
              <a:rPr lang="pl-PL" sz="2000" b="1" i="1" dirty="0">
                <a:solidFill>
                  <a:srgbClr val="FF0000"/>
                </a:solidFill>
              </a:rPr>
              <a:t>Rolnictwo </a:t>
            </a:r>
            <a:r>
              <a:rPr lang="pl-PL" sz="2000" b="1" i="1" dirty="0" smtClean="0">
                <a:solidFill>
                  <a:srgbClr val="FF0000"/>
                </a:solidFill>
              </a:rPr>
              <a:t>zrównoważone </a:t>
            </a:r>
            <a:r>
              <a:rPr lang="pl-PL" sz="2000" b="1" dirty="0" smtClean="0">
                <a:solidFill>
                  <a:srgbClr val="FF0000"/>
                </a:solidFill>
              </a:rPr>
              <a:t>o następujące gatunki: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600" dirty="0" smtClean="0"/>
              <a:t> </a:t>
            </a:r>
            <a:r>
              <a:rPr lang="pl-PL" sz="1800" dirty="0" smtClean="0"/>
              <a:t>Cykoria </a:t>
            </a:r>
            <a:r>
              <a:rPr lang="pl-PL" sz="1800" dirty="0"/>
              <a:t>warzywna (liściowa, sałatowa),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Pieprzyca </a:t>
            </a:r>
            <a:r>
              <a:rPr lang="pl-PL" sz="1800" dirty="0"/>
              <a:t>siewna (rzeżucha ogrodowa),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Roszpunka </a:t>
            </a:r>
            <a:r>
              <a:rPr lang="pl-PL" sz="1800" dirty="0"/>
              <a:t>(roszponka) warzywna,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Mięta </a:t>
            </a:r>
            <a:r>
              <a:rPr lang="pl-PL" sz="1800" dirty="0"/>
              <a:t>okrągłolistna,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Mięta </a:t>
            </a:r>
            <a:r>
              <a:rPr lang="pl-PL" sz="1800" dirty="0"/>
              <a:t>długolistna,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Kminek </a:t>
            </a:r>
            <a:r>
              <a:rPr lang="pl-PL" sz="1800" dirty="0"/>
              <a:t>zwyczajny,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Babka </a:t>
            </a:r>
            <a:r>
              <a:rPr lang="pl-PL" sz="1800" dirty="0" err="1"/>
              <a:t>płesznik</a:t>
            </a:r>
            <a:r>
              <a:rPr lang="pl-PL" sz="1800" dirty="0"/>
              <a:t>,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 smtClean="0"/>
              <a:t> Szarłat.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r>
              <a:rPr lang="pl-PL" sz="1800" dirty="0"/>
              <a:t> </a:t>
            </a:r>
            <a:r>
              <a:rPr lang="pl-PL" sz="1800" dirty="0" smtClean="0"/>
              <a:t>Groch siewny </a:t>
            </a:r>
            <a:r>
              <a:rPr lang="pl-PL" sz="1800" dirty="0"/>
              <a:t>(jadalny i pastewny w tym peluszka) </a:t>
            </a:r>
            <a:r>
              <a:rPr lang="pl-PL" sz="1800" u="sng" dirty="0"/>
              <a:t>z rośliną podporową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</a:pPr>
            <a:endParaRPr lang="pl-PL" sz="1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346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8"/>
            </a:pPr>
            <a:r>
              <a:rPr lang="pl-PL" sz="2000" b="1" dirty="0">
                <a:solidFill>
                  <a:srgbClr val="FF0000"/>
                </a:solidFill>
              </a:rPr>
              <a:t>Doprecyzowanie przepisów w zakresie dostarczenia do ARiMR wyników analizy gleby </a:t>
            </a:r>
            <a:r>
              <a:rPr lang="pl-PL" sz="2000" b="1" dirty="0" smtClean="0">
                <a:solidFill>
                  <a:srgbClr val="FF0000"/>
                </a:solidFill>
              </a:rPr>
              <a:t>w </a:t>
            </a:r>
            <a:r>
              <a:rPr lang="pl-PL" sz="2000" b="1" dirty="0">
                <a:solidFill>
                  <a:srgbClr val="FF0000"/>
                </a:solidFill>
              </a:rPr>
              <a:t>Pakiecie 1. Rolnictwo zrównoważone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pl-PL" sz="2000" b="1" dirty="0" smtClean="0"/>
              <a:t>Zmiana:</a:t>
            </a:r>
          </a:p>
          <a:p>
            <a:pPr marL="342900" indent="-342900" algn="just"/>
            <a:r>
              <a:rPr lang="pl-PL" sz="2000" b="1" dirty="0" smtClean="0"/>
              <a:t>W pierwszym roku </a:t>
            </a:r>
            <a:r>
              <a:rPr lang="pl-PL" sz="2000" dirty="0" smtClean="0"/>
              <a:t>- </a:t>
            </a:r>
            <a:r>
              <a:rPr lang="pl-PL" sz="2000" dirty="0"/>
              <a:t>kopia analizy gleby, którą rolnik ma obowiązek dostarczyć </a:t>
            </a:r>
            <a:r>
              <a:rPr lang="pl-PL" sz="2000" dirty="0" smtClean="0"/>
              <a:t>do </a:t>
            </a:r>
            <a:r>
              <a:rPr lang="pl-PL" sz="2000" dirty="0"/>
              <a:t>ARiMR </a:t>
            </a:r>
            <a:r>
              <a:rPr lang="pl-PL" sz="2000" dirty="0" smtClean="0"/>
              <a:t>będzie zawierała </a:t>
            </a:r>
            <a:r>
              <a:rPr lang="pl-PL" sz="2000" dirty="0"/>
              <a:t>wyniki dotyczące poszczególnych działek rolnych położonych na gruntach ornych </a:t>
            </a:r>
            <a:r>
              <a:rPr lang="pl-PL" sz="2000" b="1" dirty="0"/>
              <a:t>objętych zobowiązaniem </a:t>
            </a:r>
            <a:r>
              <a:rPr lang="pl-PL" sz="2000" b="1" dirty="0" smtClean="0"/>
              <a:t>rolno-środowiskowo-klimatycznym.</a:t>
            </a:r>
          </a:p>
          <a:p>
            <a:pPr algn="just">
              <a:buNone/>
            </a:pPr>
            <a:endParaRPr lang="pl-PL" sz="2000" b="1" dirty="0"/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2000" b="1" dirty="0">
                <a:solidFill>
                  <a:prstClr val="black"/>
                </a:solidFill>
                <a:latin typeface="Calibri"/>
              </a:rPr>
              <a:t>W piątym roku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 – analiza gleby, którą rolnik ma obowiązek dostarczyć do ARiMR będzie zawierała wyniki dotyczące działek rolnych położnych na gruntach ornych </a:t>
            </a:r>
            <a:r>
              <a:rPr lang="pl-PL" sz="2000" b="1" dirty="0">
                <a:solidFill>
                  <a:prstClr val="black"/>
                </a:solidFill>
                <a:latin typeface="Calibri"/>
              </a:rPr>
              <a:t>będących w jego posiadaniu i dla których była wykonana pierwsza analiza gleby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. </a:t>
            </a:r>
          </a:p>
          <a:p>
            <a:pPr algn="just">
              <a:buNone/>
            </a:pPr>
            <a:endParaRPr lang="pl-PL" sz="2000" b="1" dirty="0" smtClean="0"/>
          </a:p>
          <a:p>
            <a:pPr>
              <a:buNone/>
            </a:pPr>
            <a:endParaRPr lang="pl-PL" sz="2000" dirty="0">
              <a:solidFill>
                <a:srgbClr val="00B05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1090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(cd) Doprecyzowanie </a:t>
            </a:r>
            <a:r>
              <a:rPr lang="pl-PL" sz="2000" b="1" dirty="0">
                <a:solidFill>
                  <a:srgbClr val="FF0000"/>
                </a:solidFill>
              </a:rPr>
              <a:t>przepisów w zakresie dostarczenia do ARiMR wyników analizy gleby  </a:t>
            </a:r>
            <a:r>
              <a:rPr lang="pl-PL" sz="2000" b="1" dirty="0" smtClean="0">
                <a:solidFill>
                  <a:srgbClr val="FF0000"/>
                </a:solidFill>
              </a:rPr>
              <a:t>w </a:t>
            </a:r>
            <a:r>
              <a:rPr lang="pl-PL" sz="2000" b="1" dirty="0">
                <a:solidFill>
                  <a:srgbClr val="FF0000"/>
                </a:solidFill>
              </a:rPr>
              <a:t>Pakiecie 1. Rolnictwo zrównoważone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Ponadto oświadczenie</a:t>
            </a:r>
            <a:r>
              <a:rPr lang="pl-PL" sz="2000" dirty="0"/>
              <a:t>, w którym rolnik wskazuje, jakich działek rolnych dotyczą przekazane wyniki analizy gleby, </a:t>
            </a:r>
            <a:r>
              <a:rPr lang="pl-PL" sz="2000" dirty="0" smtClean="0"/>
              <a:t>będzie </a:t>
            </a:r>
            <a:r>
              <a:rPr lang="pl-PL" sz="2000" dirty="0"/>
              <a:t>sporządzane </a:t>
            </a:r>
            <a:r>
              <a:rPr lang="pl-PL" sz="2000" b="1" dirty="0"/>
              <a:t>na </a:t>
            </a:r>
            <a:r>
              <a:rPr lang="pl-PL" sz="2000" b="1" dirty="0" smtClean="0"/>
              <a:t>formularzu udostępnionym </a:t>
            </a:r>
            <a:r>
              <a:rPr lang="pl-PL" sz="2000" b="1" dirty="0"/>
              <a:t>przez ARiMR. </a:t>
            </a:r>
            <a:endParaRPr lang="pl-PL" sz="2000" b="1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820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26" y="1668596"/>
            <a:ext cx="6150371" cy="423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216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9"/>
            </a:pPr>
            <a:r>
              <a:rPr lang="pl-PL" sz="2000" b="1" dirty="0">
                <a:solidFill>
                  <a:srgbClr val="FF0000"/>
                </a:solidFill>
              </a:rPr>
              <a:t>U</a:t>
            </a:r>
            <a:r>
              <a:rPr lang="pl-PL" sz="2000" b="1" dirty="0" smtClean="0">
                <a:solidFill>
                  <a:srgbClr val="FF0000"/>
                </a:solidFill>
              </a:rPr>
              <a:t>sunięcie </a:t>
            </a:r>
            <a:r>
              <a:rPr lang="pl-PL" sz="2000" b="1" dirty="0">
                <a:solidFill>
                  <a:srgbClr val="FF0000"/>
                </a:solidFill>
              </a:rPr>
              <a:t>wymogu dotyczącego rozstawy drzew w ramach Pakietu 3. Zachowanie sadów tradycyjnych odmian drzew owocowych (</a:t>
            </a:r>
            <a:r>
              <a:rPr lang="pl-PL" sz="2000" b="1" i="1" dirty="0">
                <a:solidFill>
                  <a:srgbClr val="FF0000"/>
                </a:solidFill>
              </a:rPr>
              <a:t>zmiana PROW 2014-2020</a:t>
            </a:r>
            <a:r>
              <a:rPr lang="pl-PL" sz="2000" b="1" dirty="0" smtClean="0">
                <a:solidFill>
                  <a:srgbClr val="FF0000"/>
                </a:solidFill>
              </a:rPr>
              <a:t>).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Sady </a:t>
            </a:r>
            <a:r>
              <a:rPr lang="pl-PL" sz="2000" dirty="0"/>
              <a:t>tradycyjne są sadami starymi (a nie nowozakładanymi), w których drzewa bardzo często nie są prowadzone w uprawie regularnej. </a:t>
            </a:r>
            <a:endParaRPr lang="pl-PL" sz="2000" dirty="0" smtClean="0"/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Uzasadnione było uproszczenie </a:t>
            </a:r>
            <a:r>
              <a:rPr lang="pl-PL" sz="2000" dirty="0"/>
              <a:t>zasad realizacji Pakietu 3., </a:t>
            </a:r>
            <a:r>
              <a:rPr lang="pl-PL" sz="2000" dirty="0" smtClean="0"/>
              <a:t>poprzez </a:t>
            </a:r>
            <a:r>
              <a:rPr lang="pl-PL" sz="2000" b="1" dirty="0" smtClean="0"/>
              <a:t>rezygnację </a:t>
            </a:r>
            <a:br>
              <a:rPr lang="pl-PL" sz="2000" b="1" dirty="0" smtClean="0"/>
            </a:br>
            <a:r>
              <a:rPr lang="pl-PL" sz="2000" b="1" dirty="0" smtClean="0"/>
              <a:t>z </a:t>
            </a:r>
            <a:r>
              <a:rPr lang="pl-PL" sz="2000" b="1" dirty="0"/>
              <a:t>określania rozstawy drzew</a:t>
            </a:r>
            <a:r>
              <a:rPr lang="pl-PL" sz="2000" dirty="0"/>
              <a:t>. Określona minimalna liczba drzew w sadzie tradycyjnym, w przeliczeniu </a:t>
            </a:r>
            <a:r>
              <a:rPr lang="pl-PL" sz="2000" dirty="0" smtClean="0"/>
              <a:t>na </a:t>
            </a:r>
            <a:r>
              <a:rPr lang="pl-PL" sz="2000" dirty="0"/>
              <a:t>1 ha jest wystarczająca, zapewnia bowiem prawidłową realizację celów pakietu. </a:t>
            </a:r>
            <a:endParaRPr lang="pl-PL" sz="2000" dirty="0" smtClean="0">
              <a:solidFill>
                <a:srgbClr val="00B05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2803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NAJWAŻNIEJSZE PRZEPISY PRZEJŚCIOWE: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 smtClean="0">
                <a:solidFill>
                  <a:srgbClr val="009900"/>
                </a:solidFill>
              </a:rPr>
              <a:t>§ </a:t>
            </a:r>
            <a:r>
              <a:rPr lang="pl-PL" sz="2000" b="1" dirty="0">
                <a:solidFill>
                  <a:srgbClr val="009900"/>
                </a:solidFill>
              </a:rPr>
              <a:t>3</a:t>
            </a:r>
            <a:r>
              <a:rPr lang="pl-PL" sz="2000" dirty="0">
                <a:solidFill>
                  <a:srgbClr val="009900"/>
                </a:solidFill>
              </a:rPr>
              <a:t> </a:t>
            </a:r>
            <a:r>
              <a:rPr lang="pl-PL" sz="2000" dirty="0" smtClean="0"/>
              <a:t>rozporządzenia zmieniającego - </a:t>
            </a:r>
            <a:r>
              <a:rPr lang="pl-PL" sz="2000" dirty="0"/>
              <a:t>przepisy rozporządzenia rolno-środowiskowo-klimatycznego w brzmieniu nadanym niniejszym </a:t>
            </a:r>
            <a:r>
              <a:rPr lang="pl-PL" sz="2000" dirty="0" smtClean="0"/>
              <a:t>rozporządzeniem </a:t>
            </a:r>
            <a:r>
              <a:rPr lang="pl-PL" sz="2000" b="1" dirty="0" smtClean="0">
                <a:solidFill>
                  <a:srgbClr val="009900"/>
                </a:solidFill>
              </a:rPr>
              <a:t>mają zastosowanie już </a:t>
            </a:r>
            <a:r>
              <a:rPr lang="pl-PL" sz="2000" b="1" dirty="0">
                <a:solidFill>
                  <a:srgbClr val="009900"/>
                </a:solidFill>
              </a:rPr>
              <a:t>do wniosków o przyznanie płatności złożonych w 2017 r</a:t>
            </a:r>
            <a:r>
              <a:rPr lang="pl-PL" sz="2000" b="1" dirty="0" smtClean="0">
                <a:solidFill>
                  <a:srgbClr val="009900"/>
                </a:solidFill>
              </a:rPr>
              <a:t>.</a:t>
            </a:r>
            <a:endParaRPr lang="pl-PL" sz="2000" b="1" dirty="0">
              <a:solidFill>
                <a:srgbClr val="009900"/>
              </a:solidFill>
            </a:endParaRPr>
          </a:p>
          <a:p>
            <a:pPr marL="3951288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 smtClean="0">
              <a:solidFill>
                <a:srgbClr val="00B050"/>
              </a:solidFill>
            </a:endParaRPr>
          </a:p>
          <a:p>
            <a:pPr marL="3951288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>
              <a:solidFill>
                <a:srgbClr val="00B05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06840" y="1595475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6755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95536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4400" i="1" dirty="0" smtClean="0"/>
          </a:p>
          <a:p>
            <a:pPr algn="ctr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pl-PL" sz="4400" i="1" dirty="0" smtClean="0"/>
              <a:t>Dziękuję </a:t>
            </a:r>
            <a:r>
              <a:rPr lang="pl-PL" sz="4400" i="1" dirty="0" smtClean="0"/>
              <a:t>za uwagę </a:t>
            </a:r>
            <a:endParaRPr lang="pl-PL" sz="4400" i="1" dirty="0"/>
          </a:p>
          <a:p>
            <a:pPr marL="3951288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2000" dirty="0" smtClean="0">
              <a:solidFill>
                <a:srgbClr val="00B050"/>
              </a:solidFill>
            </a:endParaRPr>
          </a:p>
          <a:p>
            <a:pPr marL="3951288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2000" dirty="0">
              <a:solidFill>
                <a:srgbClr val="00B05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06840" y="1595475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77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95536" y="1621149"/>
            <a:ext cx="8315186" cy="49685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buFontTx/>
              <a:buNone/>
              <a:defRPr/>
            </a:pPr>
            <a:endParaRPr lang="pl-PL" altLang="pl-PL" sz="2000" b="1" kern="0" dirty="0" smtClean="0">
              <a:latin typeface="+mn-lt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pl-PL" altLang="pl-PL" sz="2000" kern="0" dirty="0" smtClean="0">
              <a:latin typeface="+mj-lt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pl-PL" altLang="pl-PL" sz="2000" kern="0" dirty="0" smtClean="0">
              <a:latin typeface="+mj-lt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pl-PL" altLang="pl-PL" sz="2000" kern="0" dirty="0" smtClean="0">
                <a:latin typeface="+mj-lt"/>
              </a:rPr>
              <a:t>Zmiany </a:t>
            </a:r>
            <a:r>
              <a:rPr lang="pl-PL" altLang="pl-PL" sz="2000" kern="0" dirty="0">
                <a:latin typeface="+mj-lt"/>
              </a:rPr>
              <a:t>w działaniu </a:t>
            </a:r>
            <a:r>
              <a:rPr lang="pl-PL" altLang="pl-PL" sz="2000" b="1" kern="0" dirty="0">
                <a:latin typeface="+mj-lt"/>
              </a:rPr>
              <a:t>od kampanii 2017 r</a:t>
            </a:r>
            <a:r>
              <a:rPr lang="pl-PL" altLang="pl-PL" sz="2400" b="1" kern="0" dirty="0" smtClean="0">
                <a:latin typeface="+mj-lt"/>
              </a:rPr>
              <a:t>.</a:t>
            </a:r>
            <a:r>
              <a:rPr lang="pl-PL" altLang="pl-PL" sz="2000" kern="0" dirty="0" smtClean="0">
                <a:latin typeface="+mj-lt"/>
              </a:rPr>
              <a:t>: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pl-PL" altLang="pl-PL" sz="2000" kern="0" dirty="0">
                <a:latin typeface="+mj-lt"/>
              </a:rPr>
              <a:t>t</a:t>
            </a:r>
            <a:r>
              <a:rPr lang="pl-PL" altLang="pl-PL" sz="2000" kern="0" dirty="0" smtClean="0">
                <a:latin typeface="+mj-lt"/>
              </a:rPr>
              <a:t>ylko zmiany </a:t>
            </a:r>
            <a:r>
              <a:rPr lang="pl-PL" altLang="pl-PL" sz="2000" u="sng" kern="0" dirty="0">
                <a:latin typeface="+mj-lt"/>
              </a:rPr>
              <a:t>korzystne</a:t>
            </a:r>
            <a:r>
              <a:rPr lang="pl-PL" altLang="pl-PL" sz="2000" kern="0" dirty="0">
                <a:latin typeface="+mj-lt"/>
              </a:rPr>
              <a:t> </a:t>
            </a:r>
            <a:r>
              <a:rPr lang="pl-PL" altLang="pl-PL" sz="2000" kern="0" dirty="0" smtClean="0">
                <a:latin typeface="+mj-lt"/>
              </a:rPr>
              <a:t>dla rolników 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pl-PL" altLang="pl-PL" sz="2000" kern="0" dirty="0" smtClean="0">
                <a:latin typeface="+mj-lt"/>
              </a:rPr>
              <a:t>i te do których rolnicy mogą się dostosować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pl-PL" altLang="pl-PL" sz="2000" kern="0" dirty="0" smtClean="0">
              <a:latin typeface="+mj-lt"/>
            </a:endParaRPr>
          </a:p>
          <a:p>
            <a:pPr lvl="0" algn="ctr">
              <a:spcBef>
                <a:spcPts val="0"/>
              </a:spcBef>
              <a:buNone/>
            </a:pPr>
            <a:endParaRPr lang="pl-P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3733" y="1124744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rolno-środowiskowo-klimatyczne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755576" y="5877272"/>
            <a:ext cx="7955146" cy="779504"/>
            <a:chOff x="755576" y="5877272"/>
            <a:chExt cx="7955146" cy="779504"/>
          </a:xfrm>
        </p:grpSpPr>
        <p:pic>
          <p:nvPicPr>
            <p:cNvPr id="7" name="Picture 6" descr="C:\Users\ksiemien\AppData\Local\Microsoft\Windows\INetCache\Content.Outlook\P1OBMS8H\PROW-2014-2020-logo-kolor (2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3936" y="5877272"/>
              <a:ext cx="1126786" cy="779504"/>
            </a:xfrm>
            <a:prstGeom prst="rect">
              <a:avLst/>
            </a:prstGeom>
            <a:noFill/>
            <a:effectLst>
              <a:outerShdw blurRad="1270000" dist="50800" dir="4800000" algn="ctr" rotWithShape="0">
                <a:srgbClr val="000000">
                  <a:alpha val="0"/>
                </a:srgbClr>
              </a:outerShdw>
            </a:effectLst>
            <a:extLst/>
          </p:spPr>
        </p:pic>
        <p:pic>
          <p:nvPicPr>
            <p:cNvPr id="8" name="Picture 4" descr="https://encrypted-tbn0.gstatic.com/images?q=tbn:ANd9GcTkX0Rh93x6eulLN4WKMtl8Fd9ma6thXQiEPf0DXT7GMoNw0TyEu4dve7z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6005513"/>
              <a:ext cx="876866" cy="58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Prostokąt 8"/>
            <p:cNvSpPr/>
            <p:nvPr/>
          </p:nvSpPr>
          <p:spPr>
            <a:xfrm>
              <a:off x="2398148" y="6297607"/>
              <a:ext cx="4536504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700" dirty="0" smtClean="0">
                  <a:solidFill>
                    <a:srgbClr val="000000"/>
                  </a:solidFill>
                </a:rPr>
                <a:t>„</a:t>
              </a:r>
              <a:r>
                <a:rPr lang="pl-PL" sz="700" dirty="0">
                  <a:solidFill>
                    <a:srgbClr val="000000"/>
                  </a:solidFill>
                </a:rPr>
                <a:t>Europejski Fundusz Rolny na rzecz Rozwoju Obszarów Wiejskich: Europa inwestująca w obszary wiejskie”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1475656" y="5949280"/>
              <a:ext cx="6400800" cy="648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altLang="pl-PL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626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844602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rgbClr val="FF0000"/>
                </a:solidFill>
              </a:rPr>
              <a:t>Ułatwienie w zakresie podejmowania przez rolników zobowiązań rolno-środowiskowo-klimatycznych</a:t>
            </a:r>
          </a:p>
          <a:p>
            <a:pPr marL="342900" indent="-342900" algn="just" eaLnBrk="1" hangingPunct="1">
              <a:spcBef>
                <a:spcPts val="0"/>
              </a:spcBef>
              <a:tabLst>
                <a:tab pos="3944938" algn="l"/>
              </a:tabLst>
            </a:pPr>
            <a:r>
              <a:rPr lang="pl-PL" altLang="pl-PL" sz="2000" kern="0" dirty="0" smtClean="0">
                <a:latin typeface="+mj-lt"/>
                <a:cs typeface="Arial" panose="020B0604020202020204" pitchFamily="34" charset="0"/>
              </a:rPr>
              <a:t>Rolnik/zarządca </a:t>
            </a:r>
            <a:r>
              <a:rPr lang="pl-PL" altLang="pl-PL" sz="2000" b="1" kern="0" dirty="0">
                <a:latin typeface="+mj-lt"/>
                <a:cs typeface="Arial" panose="020B0604020202020204" pitchFamily="34" charset="0"/>
              </a:rPr>
              <a:t>może realizować jednocześnie więcej niż jedno (innego rodzaju) </a:t>
            </a:r>
            <a:r>
              <a:rPr lang="pl-PL" altLang="pl-PL" sz="2000" b="1" kern="0" dirty="0" smtClean="0">
                <a:latin typeface="+mj-lt"/>
                <a:cs typeface="Arial" panose="020B0604020202020204" pitchFamily="34" charset="0"/>
              </a:rPr>
              <a:t>zobowiązanie rolno-środowiskowo-klimatyczne</a:t>
            </a:r>
          </a:p>
          <a:p>
            <a:pPr marL="342900" indent="-342900" algn="just" eaLnBrk="1" hangingPunct="1">
              <a:spcBef>
                <a:spcPts val="0"/>
              </a:spcBef>
              <a:tabLst>
                <a:tab pos="3944938" algn="l"/>
              </a:tabLst>
            </a:pPr>
            <a:endParaRPr lang="pl-PL" altLang="pl-PL" sz="2000" kern="0" dirty="0" smtClean="0">
              <a:latin typeface="+mj-lt"/>
              <a:cs typeface="Arial" panose="020B0604020202020204" pitchFamily="34" charset="0"/>
            </a:endParaRPr>
          </a:p>
          <a:p>
            <a:pPr marL="361950" algn="just" eaLnBrk="1" hangingPunct="1">
              <a:spcBef>
                <a:spcPts val="0"/>
              </a:spcBef>
              <a:buNone/>
              <a:tabLst>
                <a:tab pos="3944938" algn="l"/>
              </a:tabLst>
            </a:pPr>
            <a:r>
              <a:rPr lang="pl-PL" altLang="pl-PL" sz="2000" kern="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             </a:t>
            </a:r>
          </a:p>
          <a:p>
            <a:pPr marL="361950" indent="-361950" algn="just" eaLnBrk="1" hangingPunct="1">
              <a:spcBef>
                <a:spcPts val="0"/>
              </a:spcBef>
              <a:buNone/>
              <a:tabLst>
                <a:tab pos="3944938" algn="l"/>
              </a:tabLst>
            </a:pPr>
            <a:r>
              <a:rPr lang="pl-PL" altLang="pl-PL" sz="2000" kern="0" dirty="0" smtClean="0">
                <a:cs typeface="Arial" panose="020B0604020202020204" pitchFamily="34" charset="0"/>
              </a:rPr>
              <a:t>	</a:t>
            </a:r>
          </a:p>
          <a:p>
            <a:pPr marL="361950" indent="-361950" algn="just" eaLnBrk="1" hangingPunct="1">
              <a:spcBef>
                <a:spcPts val="0"/>
              </a:spcBef>
              <a:buNone/>
              <a:tabLst>
                <a:tab pos="3944938" algn="l"/>
              </a:tabLst>
            </a:pPr>
            <a:r>
              <a:rPr lang="pl-PL" altLang="pl-PL" sz="2000" kern="0" dirty="0">
                <a:cs typeface="Arial" panose="020B0604020202020204" pitchFamily="34" charset="0"/>
              </a:rPr>
              <a:t>	</a:t>
            </a:r>
            <a:r>
              <a:rPr lang="pl-PL" altLang="pl-PL" sz="2000" kern="0" dirty="0" smtClean="0">
                <a:cs typeface="Arial" panose="020B0604020202020204" pitchFamily="34" charset="0"/>
              </a:rPr>
              <a:t>Zobowiązania </a:t>
            </a:r>
            <a:r>
              <a:rPr lang="pl-PL" altLang="pl-PL" sz="2000" kern="0" dirty="0" smtClean="0">
                <a:latin typeface="+mj-lt"/>
                <a:cs typeface="Arial" panose="020B0604020202020204" pitchFamily="34" charset="0"/>
              </a:rPr>
              <a:t>te </a:t>
            </a:r>
            <a:r>
              <a:rPr lang="pl-PL" altLang="pl-PL" sz="2000" kern="0" dirty="0">
                <a:latin typeface="+mj-lt"/>
                <a:cs typeface="Arial" panose="020B0604020202020204" pitchFamily="34" charset="0"/>
              </a:rPr>
              <a:t>mogą być podjęte w każdym roku (a nie jak dotychczas </a:t>
            </a:r>
            <a:r>
              <a:rPr lang="pl-PL" altLang="pl-PL" sz="2000" kern="0" dirty="0" smtClean="0">
                <a:latin typeface="+mj-lt"/>
                <a:cs typeface="Arial" panose="020B0604020202020204" pitchFamily="34" charset="0"/>
              </a:rPr>
              <a:t>w pierwszym i </a:t>
            </a:r>
            <a:r>
              <a:rPr lang="pl-PL" altLang="pl-PL" sz="2000" kern="0" dirty="0">
                <a:latin typeface="+mj-lt"/>
                <a:cs typeface="Arial" panose="020B0604020202020204" pitchFamily="34" charset="0"/>
              </a:rPr>
              <a:t>drugim) – dotyczy to również rolników, którzy rozpoczęli działanie </a:t>
            </a:r>
            <a:r>
              <a:rPr lang="pl-PL" altLang="pl-PL" sz="2000" kern="0" dirty="0" smtClean="0">
                <a:latin typeface="+mj-lt"/>
                <a:cs typeface="Arial" panose="020B0604020202020204" pitchFamily="34" charset="0"/>
              </a:rPr>
              <a:t>rolno-środowiskowo-klimatyczne </a:t>
            </a:r>
            <a:r>
              <a:rPr lang="pl-PL" altLang="pl-PL" sz="2000" b="1" kern="0" dirty="0" smtClean="0">
                <a:latin typeface="+mj-lt"/>
                <a:cs typeface="Arial" panose="020B0604020202020204" pitchFamily="34" charset="0"/>
              </a:rPr>
              <a:t>w </a:t>
            </a:r>
            <a:r>
              <a:rPr lang="pl-PL" altLang="pl-PL" sz="2000" b="1" kern="0" dirty="0">
                <a:latin typeface="+mj-lt"/>
                <a:cs typeface="Arial" panose="020B0604020202020204" pitchFamily="34" charset="0"/>
              </a:rPr>
              <a:t>2015 i 2016 r</a:t>
            </a:r>
            <a:r>
              <a:rPr lang="pl-PL" altLang="pl-PL" sz="2000" b="1" kern="0" dirty="0" smtClean="0">
                <a:latin typeface="+mj-lt"/>
                <a:cs typeface="Arial" panose="020B0604020202020204" pitchFamily="34" charset="0"/>
              </a:rPr>
              <a:t>.;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871700" y="3471390"/>
            <a:ext cx="5616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altLang="pl-PL" kern="0" dirty="0">
                <a:solidFill>
                  <a:srgbClr val="FF0000"/>
                </a:solidFill>
                <a:cs typeface="Arial" panose="020B0604020202020204" pitchFamily="34" charset="0"/>
              </a:rPr>
              <a:t>* Zobowiązanie RŚK = </a:t>
            </a:r>
            <a:r>
              <a:rPr lang="pl-PL" altLang="pl-PL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pakiet </a:t>
            </a:r>
            <a:r>
              <a:rPr lang="pl-PL" altLang="pl-PL" kern="0" dirty="0">
                <a:solidFill>
                  <a:srgbClr val="FF0000"/>
                </a:solidFill>
                <a:cs typeface="Arial" panose="020B0604020202020204" pitchFamily="34" charset="0"/>
              </a:rPr>
              <a:t>lub </a:t>
            </a:r>
            <a:r>
              <a:rPr lang="pl-PL" altLang="pl-PL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wariant </a:t>
            </a:r>
            <a:r>
              <a:rPr lang="pl-PL" altLang="pl-PL" kern="0" dirty="0">
                <a:solidFill>
                  <a:srgbClr val="FF0000"/>
                </a:solidFill>
                <a:cs typeface="Arial" panose="020B0604020202020204" pitchFamily="34" charset="0"/>
              </a:rPr>
              <a:t>lub rasa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50233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9512" y="1727523"/>
            <a:ext cx="8642652" cy="518457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lvl="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>
                <a:solidFill>
                  <a:srgbClr val="FF0000"/>
                </a:solidFill>
                <a:latin typeface="Calibri"/>
              </a:rPr>
              <a:t>Ułatwienie w zakresie podejmowania przez rolników zobowiązań </a:t>
            </a:r>
            <a:r>
              <a:rPr lang="pl-PL" sz="2000" b="1" dirty="0" smtClean="0">
                <a:solidFill>
                  <a:srgbClr val="FF0000"/>
                </a:solidFill>
                <a:latin typeface="Calibri"/>
              </a:rPr>
              <a:t>rolno-środowiskowo-klimatycznych </a:t>
            </a:r>
            <a:endParaRPr lang="pl-PL" sz="2000" b="1" dirty="0">
              <a:solidFill>
                <a:srgbClr val="FF0000"/>
              </a:solidFill>
              <a:latin typeface="Calibri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l-PL" alt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altLang="pl-PL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Zasady </a:t>
            </a:r>
            <a:r>
              <a:rPr lang="pl-PL" altLang="pl-PL" sz="16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łączenia </a:t>
            </a:r>
            <a:endParaRPr lang="pl-PL" altLang="pl-PL" sz="16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altLang="pl-PL" sz="16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* Plan dz. </a:t>
            </a:r>
            <a:r>
              <a:rPr lang="pl-PL" altLang="pl-PL" sz="1600" kern="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rś</a:t>
            </a:r>
            <a:r>
              <a:rPr lang="pl-PL" altLang="pl-PL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rejestr 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2022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2021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2020				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2019				</a:t>
            </a:r>
            <a:endParaRPr lang="pl-PL" altLang="pl-PL" sz="17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2018                			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2017				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pl-PL" alt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				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2015				</a:t>
            </a:r>
            <a:endParaRPr lang="pl-PL" altLang="pl-PL" sz="17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1820010" y="5938875"/>
            <a:ext cx="766688" cy="304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820010" y="6295437"/>
            <a:ext cx="766688" cy="327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 2.1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-51692" y="510137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DOTYCHCZAS</a:t>
            </a:r>
            <a:endParaRPr lang="pl-PL" sz="14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3851920" y="496455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PO</a:t>
            </a:r>
          </a:p>
          <a:p>
            <a:r>
              <a:rPr lang="pl-PL" sz="1400" dirty="0" smtClean="0"/>
              <a:t>ZMIANACH</a:t>
            </a:r>
            <a:endParaRPr lang="pl-PL" sz="1400" dirty="0"/>
          </a:p>
        </p:txBody>
      </p:sp>
      <p:sp>
        <p:nvSpPr>
          <p:cNvPr id="35" name="Prostokąt 34"/>
          <p:cNvSpPr/>
          <p:nvPr/>
        </p:nvSpPr>
        <p:spPr>
          <a:xfrm>
            <a:off x="1820010" y="5582797"/>
            <a:ext cx="766688" cy="304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1824340" y="5208259"/>
            <a:ext cx="766688" cy="304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1824340" y="4823550"/>
            <a:ext cx="768853" cy="304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Nawias klamrowy otwierający 3"/>
          <p:cNvSpPr/>
          <p:nvPr/>
        </p:nvSpPr>
        <p:spPr>
          <a:xfrm>
            <a:off x="995570" y="4227344"/>
            <a:ext cx="156558" cy="20744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otwierający 4"/>
          <p:cNvSpPr/>
          <p:nvPr/>
        </p:nvSpPr>
        <p:spPr>
          <a:xfrm>
            <a:off x="4788024" y="4293097"/>
            <a:ext cx="144016" cy="20882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rostokąt 53"/>
          <p:cNvSpPr/>
          <p:nvPr/>
        </p:nvSpPr>
        <p:spPr>
          <a:xfrm>
            <a:off x="5004048" y="6253366"/>
            <a:ext cx="766688" cy="327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 2.1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5004048" y="5842940"/>
            <a:ext cx="766688" cy="327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5004048" y="5418832"/>
            <a:ext cx="766688" cy="327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5004048" y="5020459"/>
            <a:ext cx="766688" cy="327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5004048" y="4632469"/>
            <a:ext cx="766688" cy="3279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85" y="5808049"/>
            <a:ext cx="78360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957" y="5435846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3" name="pole tekstowe 2"/>
          <p:cNvSpPr txBox="1"/>
          <p:nvPr/>
        </p:nvSpPr>
        <p:spPr>
          <a:xfrm>
            <a:off x="6881433" y="5437320"/>
            <a:ext cx="72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 6</a:t>
            </a:r>
            <a:endParaRPr lang="pl-PL" dirty="0"/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15" y="3791894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18" y="4222447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14" y="4606387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16" y="5020136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9" name="Prostokąt 58"/>
          <p:cNvSpPr/>
          <p:nvPr/>
        </p:nvSpPr>
        <p:spPr>
          <a:xfrm>
            <a:off x="5865564" y="4272041"/>
            <a:ext cx="772146" cy="3044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5861562" y="4658149"/>
            <a:ext cx="772146" cy="3044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5882197" y="5033818"/>
            <a:ext cx="772146" cy="326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5893942" y="5454576"/>
            <a:ext cx="772146" cy="3044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09031"/>
            <a:ext cx="8286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47" y="5031252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807" y="3336914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66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47" y="3791893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840" y="4234125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68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254" y="4632469"/>
            <a:ext cx="792163" cy="3540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7" name="Prostokąt 6"/>
          <p:cNvSpPr/>
          <p:nvPr/>
        </p:nvSpPr>
        <p:spPr>
          <a:xfrm>
            <a:off x="7758781" y="5039824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W 4.2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2449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844602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buNone/>
            </a:pPr>
            <a:r>
              <a:rPr lang="pl-PL" altLang="pl-PL" sz="2000" b="1" kern="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2. Skutki </a:t>
            </a:r>
            <a:r>
              <a:rPr lang="pl-PL" altLang="pl-PL" sz="2000" b="1" kern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niespełnienia warunków przyznania płatności rolno-środowiskowo-klimatycznej</a:t>
            </a:r>
            <a:r>
              <a:rPr lang="pl-PL" altLang="pl-PL" sz="2000" b="1" kern="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spcBef>
                <a:spcPts val="0"/>
              </a:spcBef>
              <a:buNone/>
            </a:pPr>
            <a:endParaRPr lang="pl-PL" altLang="pl-PL" sz="2000" kern="0" dirty="0">
              <a:latin typeface="+mj-lt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pl-PL" altLang="pl-PL" sz="2000" kern="0" dirty="0">
                <a:latin typeface="+mj-lt"/>
                <a:cs typeface="Arial" panose="020B0604020202020204" pitchFamily="34" charset="0"/>
              </a:rPr>
              <a:t>•	Jeśli rolnik nie spełnił warunków przyznania płatności rolno-środowiskowo-klimatycznej w pierwszym roku – zobowiązanie rolno-środowiskowo-klimatyczne nie zostaje podjęte</a:t>
            </a:r>
            <a:r>
              <a:rPr lang="pl-PL" altLang="pl-PL" sz="2000" kern="0" dirty="0" smtClean="0">
                <a:latin typeface="+mj-lt"/>
                <a:cs typeface="Arial" panose="020B0604020202020204" pitchFamily="34" charset="0"/>
              </a:rPr>
              <a:t>;</a:t>
            </a:r>
          </a:p>
          <a:p>
            <a:pPr algn="just" eaLnBrk="1" hangingPunct="1">
              <a:spcBef>
                <a:spcPts val="0"/>
              </a:spcBef>
              <a:buNone/>
              <a:tabLst>
                <a:tab pos="355600" algn="l"/>
              </a:tabLst>
            </a:pPr>
            <a:endParaRPr lang="pl-PL" altLang="pl-PL" sz="2000" kern="0" dirty="0">
              <a:latin typeface="+mj-lt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pl-PL" altLang="pl-PL" sz="2000" kern="0" dirty="0">
                <a:latin typeface="+mj-lt"/>
                <a:cs typeface="Arial" panose="020B0604020202020204" pitchFamily="34" charset="0"/>
              </a:rPr>
              <a:t>•	Jeśli rolnik nie spełnił warunków przyznania płatności rolno-środowiskowo-klimatycznej w roku drugim i latach następnych – zobowiązanie rolno-środowiskowo-klimatyczne jest kontynuowane</a:t>
            </a:r>
          </a:p>
          <a:p>
            <a:pPr marL="342900" algn="just" eaLnBrk="1" hangingPunct="1">
              <a:spcBef>
                <a:spcPts val="0"/>
              </a:spcBef>
              <a:buNone/>
            </a:pPr>
            <a:endParaRPr lang="pl-PL" altLang="pl-PL" sz="2000" kern="0" dirty="0" smtClean="0">
              <a:latin typeface="+mj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6700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568952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pl-PL" sz="2000" b="1" dirty="0">
                <a:solidFill>
                  <a:srgbClr val="FF0000"/>
                </a:solidFill>
              </a:rPr>
              <a:t>Z</a:t>
            </a:r>
            <a:r>
              <a:rPr lang="pl-PL" sz="2000" b="1" dirty="0" smtClean="0">
                <a:solidFill>
                  <a:srgbClr val="FF0000"/>
                </a:solidFill>
              </a:rPr>
              <a:t>większenie </a:t>
            </a:r>
            <a:r>
              <a:rPr lang="pl-PL" sz="2000" b="1" dirty="0">
                <a:solidFill>
                  <a:srgbClr val="FF0000"/>
                </a:solidFill>
              </a:rPr>
              <a:t>stawki płatności w ramach wariantu 7.2. Zachowanie lokalnych ras koni </a:t>
            </a:r>
            <a:r>
              <a:rPr lang="pl-PL" sz="2000" b="1" dirty="0" smtClean="0">
                <a:solidFill>
                  <a:srgbClr val="FF0000"/>
                </a:solidFill>
              </a:rPr>
              <a:t>(</a:t>
            </a:r>
            <a:r>
              <a:rPr lang="pl-PL" sz="2000" b="1" i="1" dirty="0" smtClean="0">
                <a:solidFill>
                  <a:srgbClr val="FF0000"/>
                </a:solidFill>
              </a:rPr>
              <a:t>zmiana PROW 2014-2020</a:t>
            </a:r>
            <a:r>
              <a:rPr lang="pl-PL" sz="2000" b="1" dirty="0" smtClean="0">
                <a:solidFill>
                  <a:srgbClr val="FF0000"/>
                </a:solidFill>
              </a:rPr>
              <a:t>).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Zwiększenie stawki z </a:t>
            </a:r>
            <a:r>
              <a:rPr lang="pl-PL" sz="2000" dirty="0"/>
              <a:t>1 500 zł/szt. </a:t>
            </a:r>
            <a:r>
              <a:rPr lang="pl-PL" sz="2000" dirty="0" smtClean="0"/>
              <a:t>do: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2000" b="1" dirty="0" smtClean="0"/>
              <a:t>1</a:t>
            </a:r>
            <a:r>
              <a:rPr lang="pl-PL" sz="2000" b="1" dirty="0"/>
              <a:t> 900 zł/szt. </a:t>
            </a:r>
            <a:r>
              <a:rPr lang="pl-PL" sz="2000" dirty="0"/>
              <a:t>(konie małopolskie i konie wielkopolskie) oraz </a:t>
            </a:r>
            <a:endParaRPr lang="pl-PL" sz="2000" dirty="0" smtClean="0"/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2000" b="1" dirty="0" smtClean="0"/>
              <a:t>1700 </a:t>
            </a:r>
            <a:r>
              <a:rPr lang="pl-PL" sz="2000" b="1" dirty="0"/>
              <a:t>zł/szt. </a:t>
            </a:r>
            <a:r>
              <a:rPr lang="pl-PL" sz="2000" dirty="0"/>
              <a:t>(pozostałe rasy koni</a:t>
            </a:r>
            <a:r>
              <a:rPr lang="pl-PL" sz="2000" dirty="0" smtClean="0"/>
              <a:t>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(Zwiększenie </a:t>
            </a:r>
            <a:r>
              <a:rPr lang="pl-PL" sz="2000" dirty="0"/>
              <a:t>wymogów związanych </a:t>
            </a:r>
            <a:r>
              <a:rPr lang="pl-PL" sz="2000" dirty="0" smtClean="0"/>
              <a:t>z </a:t>
            </a:r>
            <a:r>
              <a:rPr lang="pl-PL" sz="2000" dirty="0"/>
              <a:t>kwalifikacją hodowlaną </a:t>
            </a:r>
            <a:r>
              <a:rPr lang="pl-PL" sz="2000" dirty="0" smtClean="0"/>
              <a:t>oraz istotne </a:t>
            </a:r>
            <a:r>
              <a:rPr lang="pl-PL" sz="2000" dirty="0"/>
              <a:t>zagrożenie dla </a:t>
            </a:r>
            <a:r>
              <a:rPr lang="pl-PL" sz="2000" dirty="0" smtClean="0"/>
              <a:t>zachowania ras).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Podwyższenie </a:t>
            </a:r>
            <a:r>
              <a:rPr lang="pl-PL" sz="2000" dirty="0"/>
              <a:t>stawki płatności </a:t>
            </a:r>
            <a:r>
              <a:rPr lang="pl-PL" sz="2000" dirty="0" smtClean="0"/>
              <a:t>przyczyni </a:t>
            </a:r>
            <a:r>
              <a:rPr lang="pl-PL" sz="2000" dirty="0"/>
              <a:t>się do wzrostu zainteresowania hodowlą i chowem lokalnych ras koni, co pozwoli utrzymać liczebność ich populacji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na </a:t>
            </a:r>
            <a:r>
              <a:rPr lang="pl-PL" sz="2000" dirty="0"/>
              <a:t>poziomie niezagrażającym ich wyginięciu.</a:t>
            </a:r>
          </a:p>
          <a:p>
            <a:pPr marL="3586163">
              <a:buNone/>
            </a:pPr>
            <a:endParaRPr lang="pl-PL" sz="2000" dirty="0" smtClean="0">
              <a:solidFill>
                <a:srgbClr val="00B05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909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pl-PL" sz="2000" b="1" dirty="0">
                <a:solidFill>
                  <a:srgbClr val="FF0000"/>
                </a:solidFill>
              </a:rPr>
              <a:t>Doprecyzowanie zakresu rejestru działalności rolnośrodowiskowej </a:t>
            </a:r>
            <a:r>
              <a:rPr lang="pl-PL" sz="2000" b="1" dirty="0" smtClean="0">
                <a:solidFill>
                  <a:srgbClr val="FF0000"/>
                </a:solidFill>
              </a:rPr>
              <a:t/>
            </a:r>
            <a:br>
              <a:rPr lang="pl-PL" sz="2000" b="1" dirty="0" smtClean="0">
                <a:solidFill>
                  <a:srgbClr val="FF0000"/>
                </a:solidFill>
              </a:rPr>
            </a:br>
            <a:r>
              <a:rPr lang="pl-PL" sz="2000" b="1" dirty="0" smtClean="0">
                <a:solidFill>
                  <a:srgbClr val="FF0000"/>
                </a:solidFill>
              </a:rPr>
              <a:t>w </a:t>
            </a:r>
            <a:r>
              <a:rPr lang="pl-PL" sz="2000" b="1" dirty="0">
                <a:solidFill>
                  <a:srgbClr val="FF0000"/>
                </a:solidFill>
              </a:rPr>
              <a:t>ramach Działania rolno-środowiskowo-klimatycznego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Rejestr </a:t>
            </a:r>
            <a:r>
              <a:rPr lang="pl-PL" sz="2000" dirty="0"/>
              <a:t>prowadzony jest </a:t>
            </a:r>
            <a:r>
              <a:rPr lang="pl-PL" sz="2000" b="1" dirty="0"/>
              <a:t>w odniesieniu do gruntów objętych zobowiązaniem rolno-środowiskowo-klimatycznym</a:t>
            </a:r>
            <a:r>
              <a:rPr lang="pl-PL" sz="2000" dirty="0"/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Prowadzenie </a:t>
            </a:r>
            <a:r>
              <a:rPr lang="pl-PL" sz="2000" dirty="0"/>
              <a:t>rejestru działalności rolnośrodowiskowej nie będzie </a:t>
            </a:r>
            <a:r>
              <a:rPr lang="pl-PL" sz="2000" dirty="0" smtClean="0"/>
              <a:t>dotyczyło rolników </a:t>
            </a:r>
            <a:r>
              <a:rPr lang="pl-PL" sz="2000" dirty="0"/>
              <a:t>realizujących </a:t>
            </a:r>
            <a:r>
              <a:rPr lang="pl-PL" sz="2000" dirty="0" smtClean="0"/>
              <a:t>Pakiet </a:t>
            </a:r>
            <a:r>
              <a:rPr lang="pl-PL" sz="2000" dirty="0"/>
              <a:t>7. </a:t>
            </a:r>
            <a:r>
              <a:rPr lang="pl-PL" sz="2000" i="1" dirty="0"/>
              <a:t>Zachowanie zagrożonych zasobów </a:t>
            </a:r>
            <a:r>
              <a:rPr lang="pl-PL" sz="2000" i="1" dirty="0" smtClean="0"/>
              <a:t>genetycznych.</a:t>
            </a:r>
            <a:endParaRPr lang="pl-PL" sz="2000" u="sng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6219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rgbClr val="FF0000"/>
                </a:solidFill>
              </a:rPr>
              <a:t>Doprecyzowanie </a:t>
            </a:r>
            <a:r>
              <a:rPr lang="pl-PL" sz="2000" b="1" dirty="0">
                <a:solidFill>
                  <a:srgbClr val="FF0000"/>
                </a:solidFill>
              </a:rPr>
              <a:t>przepisów dotyczących terminu składania przez rolnika kopii dokumentów do kierownika biura powiatowego ARiMR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/>
              <a:t>Rolnik zobowiązany jest do dostarczenia do ARiMR wymaganych dokumentów w terminie określonym w przepisach. Jeśli tego nie zrobi, zostanie wezwany do ich dostarczenia </a:t>
            </a:r>
            <a:r>
              <a:rPr lang="pl-PL" sz="2000" dirty="0" smtClean="0"/>
              <a:t>w </a:t>
            </a:r>
            <a:r>
              <a:rPr lang="pl-PL" sz="2000" dirty="0"/>
              <a:t>terminie do 7 dni od otrzymania wezwania do ich dostarczenia. </a:t>
            </a:r>
            <a:endParaRPr lang="pl-PL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Sankcje </a:t>
            </a:r>
            <a:r>
              <a:rPr lang="pl-PL" sz="2000" dirty="0"/>
              <a:t>za ich niedostarczenie rolnik otrzyma jednak dopiero wtedy, kiedy nie zrobi tego do dnia wydania decyzji</a:t>
            </a:r>
            <a:r>
              <a:rPr lang="pl-PL" sz="2000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/>
          </a:p>
          <a:p>
            <a:pPr lvl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Dotyczy takich dokumentów jak np. kopie </a:t>
            </a:r>
            <a:r>
              <a:rPr lang="pl-PL" sz="2000" dirty="0"/>
              <a:t>pierwszej strony dokumentacji przyrodniczej, </a:t>
            </a:r>
            <a:r>
              <a:rPr lang="pl-PL" sz="2000" dirty="0" smtClean="0"/>
              <a:t>świadectwo </a:t>
            </a:r>
            <a:r>
              <a:rPr lang="pl-PL" sz="2000" dirty="0"/>
              <a:t>oceny laboratoryjnej materiału siewnego odmian regionalnych lub amatorskich wpisanych do krajowego rejestru.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endParaRPr lang="pl-PL" sz="2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06840" y="1595475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793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768144"/>
            <a:ext cx="8640960" cy="40326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pl-PL" sz="2000" b="1" dirty="0" smtClean="0">
                <a:solidFill>
                  <a:srgbClr val="FF0000"/>
                </a:solidFill>
              </a:rPr>
              <a:t>Doprecyzowanie </a:t>
            </a:r>
            <a:r>
              <a:rPr lang="pl-PL" sz="2000" b="1" dirty="0">
                <a:solidFill>
                  <a:srgbClr val="FF0000"/>
                </a:solidFill>
              </a:rPr>
              <a:t>przepisów w zakresie obowiązku posiadania planu działalności rolnośrodowiskowej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W dotychczasowych przepisach nie było uregulowanej sytuacji</a:t>
            </a:r>
            <a:r>
              <a:rPr lang="pl-PL" sz="2000" dirty="0"/>
              <a:t>, kiedy rolnik lub zarządca nie posiadał planu działalności rolnośrodowiskowej, otrzymał z tego tytułu płatność rolno-środowiskowo-klimatyczną zmniejszoną o 40%, a następnie sporządził ten plan, ale już w terminie innym niż pierwotnie </a:t>
            </a:r>
            <a:r>
              <a:rPr lang="pl-PL" sz="2000" dirty="0" smtClean="0"/>
              <a:t>obowiązujący.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 smtClean="0"/>
              <a:t>Wprowadzono przepis</a:t>
            </a:r>
            <a:r>
              <a:rPr lang="pl-PL" sz="2000" dirty="0"/>
              <a:t>, </a:t>
            </a:r>
            <a:r>
              <a:rPr lang="pl-PL" sz="2000" dirty="0" smtClean="0"/>
              <a:t>w ww. sytuacji rolnik/zarządca, </a:t>
            </a:r>
            <a:r>
              <a:rPr lang="pl-PL" sz="2000" dirty="0"/>
              <a:t>będzie miał obowiązek sporządzenia </a:t>
            </a:r>
            <a:r>
              <a:rPr lang="pl-PL" sz="2000" dirty="0" smtClean="0"/>
              <a:t>planu </a:t>
            </a:r>
            <a:r>
              <a:rPr lang="pl-PL" sz="2000" dirty="0"/>
              <a:t>oraz złożenia kopii wymaganych stron planu do kierownika biura powiatowego ARiMR </a:t>
            </a:r>
            <a:r>
              <a:rPr lang="pl-PL" sz="2000" b="1" dirty="0"/>
              <a:t>najpóźniej w terminie składania wniosków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o </a:t>
            </a:r>
            <a:r>
              <a:rPr lang="pl-PL" sz="2000" b="1" dirty="0"/>
              <a:t>przyznanie kolejnej płatności rolno-środowiskowo-klimatycznej</a:t>
            </a:r>
            <a:r>
              <a:rPr lang="pl-PL" sz="2000" dirty="0"/>
              <a:t>. </a:t>
            </a:r>
            <a:endParaRPr lang="pl-PL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dirty="0"/>
              <a:t>	</a:t>
            </a:r>
            <a:r>
              <a:rPr lang="pl-PL" sz="2000" dirty="0" smtClean="0"/>
              <a:t>				</a:t>
            </a:r>
            <a:r>
              <a:rPr lang="pl-PL" sz="2000" dirty="0" smtClean="0">
                <a:solidFill>
                  <a:srgbClr val="0000FF"/>
                </a:solidFill>
              </a:rPr>
              <a:t>*plan na 5 lat- uaktualnienie!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06840" y="1595475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„Działanie rolno-środowiskowo-klimatyczne” PROW 2014-2020</a:t>
            </a:r>
            <a:endParaRPr lang="pl-PL" altLang="pl-P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40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971</Words>
  <Application>Microsoft Office PowerPoint</Application>
  <PresentationFormat>Pokaz na ekranie (4:3)</PresentationFormat>
  <Paragraphs>199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MRiRW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Możaryn Barbara</dc:creator>
  <cp:lastModifiedBy>Jobda Anna</cp:lastModifiedBy>
  <cp:revision>137</cp:revision>
  <cp:lastPrinted>2017-04-12T13:47:46Z</cp:lastPrinted>
  <dcterms:created xsi:type="dcterms:W3CDTF">2016-03-21T10:41:23Z</dcterms:created>
  <dcterms:modified xsi:type="dcterms:W3CDTF">2017-04-13T07:07:07Z</dcterms:modified>
</cp:coreProperties>
</file>