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358" r:id="rId3"/>
    <p:sldId id="420" r:id="rId4"/>
    <p:sldId id="368" r:id="rId5"/>
    <p:sldId id="388" r:id="rId6"/>
    <p:sldId id="369" r:id="rId7"/>
    <p:sldId id="391" r:id="rId8"/>
    <p:sldId id="392" r:id="rId9"/>
    <p:sldId id="394" r:id="rId10"/>
    <p:sldId id="395" r:id="rId11"/>
    <p:sldId id="411" r:id="rId12"/>
    <p:sldId id="426" r:id="rId13"/>
    <p:sldId id="331" r:id="rId14"/>
    <p:sldId id="427" r:id="rId15"/>
    <p:sldId id="421" r:id="rId16"/>
    <p:sldId id="417" r:id="rId17"/>
    <p:sldId id="413" r:id="rId18"/>
    <p:sldId id="428" r:id="rId19"/>
    <p:sldId id="416" r:id="rId20"/>
    <p:sldId id="425" r:id="rId21"/>
    <p:sldId id="422" r:id="rId22"/>
    <p:sldId id="423" r:id="rId23"/>
  </p:sldIdLst>
  <p:sldSz cx="9144000" cy="6858000" type="screen4x3"/>
  <p:notesSz cx="6797675" cy="98742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S user" initials="Ps" lastIdx="3" clrIdx="0"/>
  <p:cmAuthor id="1" name="aga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145" tIns="45572" rIns="91145" bIns="45572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145" tIns="45572" rIns="91145" bIns="45572" rtlCol="0"/>
          <a:lstStyle>
            <a:lvl1pPr algn="r">
              <a:defRPr sz="1200"/>
            </a:lvl1pPr>
          </a:lstStyle>
          <a:p>
            <a:fld id="{A7E76780-6480-432A-B071-1FB0EF2EB694}" type="datetimeFigureOut">
              <a:rPr lang="pl-PL" smtClean="0"/>
              <a:pPr/>
              <a:t>2017-04-13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8825"/>
            <a:ext cx="2945659" cy="493712"/>
          </a:xfrm>
          <a:prstGeom prst="rect">
            <a:avLst/>
          </a:prstGeom>
        </p:spPr>
        <p:txBody>
          <a:bodyPr vert="horz" lIns="91145" tIns="45572" rIns="91145" bIns="45572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378825"/>
            <a:ext cx="2945659" cy="493712"/>
          </a:xfrm>
          <a:prstGeom prst="rect">
            <a:avLst/>
          </a:prstGeom>
        </p:spPr>
        <p:txBody>
          <a:bodyPr vert="horz" lIns="91145" tIns="45572" rIns="91145" bIns="45572" rtlCol="0" anchor="b"/>
          <a:lstStyle>
            <a:lvl1pPr algn="r">
              <a:defRPr sz="1200"/>
            </a:lvl1pPr>
          </a:lstStyle>
          <a:p>
            <a:fld id="{9AB2CF61-E7D2-4E56-84A5-0289EDB8FE6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9628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145" tIns="45572" rIns="91145" bIns="45572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145" tIns="45572" rIns="91145" bIns="45572" rtlCol="0"/>
          <a:lstStyle>
            <a:lvl1pPr algn="r">
              <a:defRPr sz="1200"/>
            </a:lvl1pPr>
          </a:lstStyle>
          <a:p>
            <a:fld id="{B3F79F7A-9AFD-4AE9-83EE-BE28A270F69E}" type="datetimeFigureOut">
              <a:rPr lang="pl-PL" smtClean="0"/>
              <a:pPr/>
              <a:t>2017-04-13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45" tIns="45572" rIns="91145" bIns="45572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690271"/>
            <a:ext cx="5438140" cy="4443412"/>
          </a:xfrm>
          <a:prstGeom prst="rect">
            <a:avLst/>
          </a:prstGeom>
        </p:spPr>
        <p:txBody>
          <a:bodyPr vert="horz" lIns="91145" tIns="45572" rIns="91145" bIns="45572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3712"/>
          </a:xfrm>
          <a:prstGeom prst="rect">
            <a:avLst/>
          </a:prstGeom>
        </p:spPr>
        <p:txBody>
          <a:bodyPr vert="horz" lIns="91145" tIns="45572" rIns="91145" bIns="45572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3712"/>
          </a:xfrm>
          <a:prstGeom prst="rect">
            <a:avLst/>
          </a:prstGeom>
        </p:spPr>
        <p:txBody>
          <a:bodyPr vert="horz" lIns="91145" tIns="45572" rIns="91145" bIns="45572" rtlCol="0" anchor="b"/>
          <a:lstStyle>
            <a:lvl1pPr algn="r">
              <a:defRPr sz="1200"/>
            </a:lvl1pPr>
          </a:lstStyle>
          <a:p>
            <a:fld id="{B3AAD188-14AD-4095-8E95-7090083B15BE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3227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0548" indent="-284826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9306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5029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0751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6473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2196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7918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3641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pl-PL" altLang="pl-PL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76277" y="4689994"/>
            <a:ext cx="5445125" cy="444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176" tIns="47589" rIns="95176" bIns="47589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8005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0548" indent="-284826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9306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5029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0751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6473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2196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7918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3641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pl-PL" altLang="pl-PL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76277" y="4689994"/>
            <a:ext cx="5445125" cy="444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176" tIns="47589" rIns="95176" bIns="47589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4915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0548" indent="-284826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9306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5029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0751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6473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2196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7918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3641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pl-PL" altLang="pl-PL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76277" y="4689994"/>
            <a:ext cx="5445125" cy="444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176" tIns="47589" rIns="95176" bIns="47589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4915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0548" indent="-284826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9306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5029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0751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6473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2196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7918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3641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pl-PL" altLang="pl-PL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76277" y="4689994"/>
            <a:ext cx="5445125" cy="444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176" tIns="47589" rIns="95176" bIns="47589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4915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0548" indent="-284826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9306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5029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0751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6473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2196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7918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3641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pl-PL" altLang="pl-PL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76277" y="4689994"/>
            <a:ext cx="5445125" cy="444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176" tIns="47589" rIns="95176" bIns="47589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4915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0548" indent="-284826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9306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5029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0751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6473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2196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7918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3641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pl-PL" altLang="pl-PL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76277" y="4689994"/>
            <a:ext cx="5445125" cy="444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176" tIns="47589" rIns="95176" bIns="47589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4915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0548" indent="-284826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9306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5029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0751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6473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2196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7918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3641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pl-PL" altLang="pl-PL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76277" y="4689994"/>
            <a:ext cx="5445125" cy="444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176" tIns="47589" rIns="95176" bIns="47589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4915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0548" indent="-284826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9306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5029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0751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6473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2196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7918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3641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pl-PL" altLang="pl-PL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76277" y="4689994"/>
            <a:ext cx="5445125" cy="444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176" tIns="47589" rIns="95176" bIns="47589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005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0548" indent="-284826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9306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5029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0751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6473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2196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7918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3641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pl-PL" altLang="pl-PL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76277" y="4689994"/>
            <a:ext cx="5445125" cy="444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176" tIns="47589" rIns="95176" bIns="47589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005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0548" indent="-284826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9306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5029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0751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6473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2196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7918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3641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pl-PL" altLang="pl-PL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76277" y="4689994"/>
            <a:ext cx="5445125" cy="444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176" tIns="47589" rIns="95176" bIns="47589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4915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0548" indent="-284826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9306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5029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0751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6473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2196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7918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3641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lang="pl-PL" altLang="pl-PL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76277" y="4689994"/>
            <a:ext cx="5445125" cy="444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176" tIns="47589" rIns="95176" bIns="47589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491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0548" indent="-284826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9306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5029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0751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6473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2196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7918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3641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pl-PL" altLang="pl-PL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76277" y="4689994"/>
            <a:ext cx="5445125" cy="444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176" tIns="47589" rIns="95176" bIns="47589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00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0548" indent="-284826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9306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5029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0751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6473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2196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7918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3641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pl-PL" altLang="pl-PL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76277" y="4689994"/>
            <a:ext cx="5445125" cy="444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176" tIns="47589" rIns="95176" bIns="47589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00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0548" indent="-284826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9306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5029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0751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6473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2196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7918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3641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pl-PL" altLang="pl-PL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76277" y="4689994"/>
            <a:ext cx="5445125" cy="444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176" tIns="47589" rIns="95176" bIns="47589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491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0548" indent="-284826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9306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5029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0751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6473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2196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7918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3641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pl-PL" altLang="pl-PL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76277" y="4689994"/>
            <a:ext cx="5445125" cy="444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176" tIns="47589" rIns="95176" bIns="47589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491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0548" indent="-284826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9306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5029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0751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6473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2196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7918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3641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pl-PL" altLang="pl-PL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76277" y="4689994"/>
            <a:ext cx="5445125" cy="444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176" tIns="47589" rIns="95176" bIns="47589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491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0548" indent="-284826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9306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5029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0751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6473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2196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7918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3641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pl-PL" altLang="pl-PL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76277" y="4689994"/>
            <a:ext cx="5445125" cy="444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176" tIns="47589" rIns="95176" bIns="47589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491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0548" indent="-284826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9306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5029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0751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6473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2196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7918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3641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pl-PL" altLang="pl-PL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76277" y="4689994"/>
            <a:ext cx="5445125" cy="444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176" tIns="47589" rIns="95176" bIns="47589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491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0548" indent="-284826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9306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5029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0751" indent="-227862" defTabSz="9430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6473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2196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7918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3641" indent="-227862" defTabSz="94309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87ED3F-4149-45E0-A28F-ADA3CE298E4C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pl-PL" altLang="pl-PL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ymbol zastępczy notatek 1"/>
          <p:cNvSpPr>
            <a:spLocks noGrp="1"/>
          </p:cNvSpPr>
          <p:nvPr/>
        </p:nvSpPr>
        <p:spPr bwMode="auto">
          <a:xfrm>
            <a:off x="676277" y="4689994"/>
            <a:ext cx="5445125" cy="444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176" tIns="47589" rIns="95176" bIns="47589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491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87D7-07EC-4ABC-8DD0-E137C8432AB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9214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87D7-07EC-4ABC-8DD0-E137C8432AB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841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87D7-07EC-4ABC-8DD0-E137C8432AB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6996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jpeg" descr="pasek ze strony internetowe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00147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685800" y="1844717"/>
            <a:ext cx="7772400" cy="2041525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Tekst tytułowy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/>
            <a:r>
              <a:rPr/>
              <a:t>Treść - poziom 1</a:t>
            </a:r>
          </a:p>
          <a:p>
            <a:pPr lvl="1"/>
            <a:r>
              <a:rPr/>
              <a:t>Treść - poziom 2</a:t>
            </a:r>
          </a:p>
          <a:p>
            <a:pPr lvl="2"/>
            <a:r>
              <a:rPr/>
              <a:t>Treść - poziom 3</a:t>
            </a:r>
          </a:p>
          <a:p>
            <a:pPr lvl="3"/>
            <a:r>
              <a:rPr/>
              <a:t>Treść - poziom 4</a:t>
            </a:r>
          </a:p>
          <a:p>
            <a:pPr lvl="4"/>
            <a:r>
              <a:rPr/>
              <a:t>Treść - poziom 5</a:t>
            </a:r>
          </a:p>
        </p:txBody>
      </p:sp>
      <p:sp>
        <p:nvSpPr>
          <p:cNvPr id="5" name="Shape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F6A8C-F68A-4CB9-B72B-EBFDEB1E989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901405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87D7-07EC-4ABC-8DD0-E137C8432AB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0312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87D7-07EC-4ABC-8DD0-E137C8432AB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148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87D7-07EC-4ABC-8DD0-E137C8432AB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501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87D7-07EC-4ABC-8DD0-E137C8432AB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862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87D7-07EC-4ABC-8DD0-E137C8432AB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580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87D7-07EC-4ABC-8DD0-E137C8432AB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84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87D7-07EC-4ABC-8DD0-E137C8432AB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8221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87D7-07EC-4ABC-8DD0-E137C8432AB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408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F87D7-07EC-4ABC-8DD0-E137C8432AB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700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5496" y="1052736"/>
            <a:ext cx="8860367" cy="381664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pl-PL" altLang="pl-PL" b="1" kern="0" dirty="0" smtClean="0">
              <a:latin typeface="Arial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2400" b="1" kern="0" dirty="0" smtClean="0">
                <a:solidFill>
                  <a:srgbClr val="00B050"/>
                </a:solidFill>
                <a:latin typeface="Arial"/>
                <a:ea typeface="+mj-ea"/>
                <a:cs typeface="+mj-cs"/>
              </a:rPr>
              <a:t>DZIAŁANIE ROLNICTWO EKOLOGICZNE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2400" b="1" kern="0" dirty="0" smtClean="0">
                <a:solidFill>
                  <a:srgbClr val="00B050"/>
                </a:solidFill>
                <a:latin typeface="Arial"/>
                <a:ea typeface="+mj-ea"/>
                <a:cs typeface="+mj-cs"/>
              </a:rPr>
              <a:t>PROW 2014-2020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pl-PL" altLang="pl-PL" sz="800" b="1" kern="0" dirty="0" smtClean="0">
              <a:latin typeface="Arial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2400" b="1" kern="0" dirty="0" smtClean="0">
                <a:latin typeface="Arial"/>
                <a:ea typeface="+mj-ea"/>
                <a:cs typeface="+mj-cs"/>
              </a:rPr>
              <a:t>NOWONASADZONE UPRAWY SADOWNICZE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2400" b="1" kern="0" dirty="0" smtClean="0">
                <a:latin typeface="Arial"/>
                <a:ea typeface="+mj-ea"/>
                <a:cs typeface="+mj-cs"/>
              </a:rPr>
              <a:t>i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2400" b="1" kern="0" dirty="0">
                <a:latin typeface="Arial"/>
                <a:ea typeface="+mj-ea"/>
                <a:cs typeface="+mj-cs"/>
              </a:rPr>
              <a:t>i</a:t>
            </a:r>
            <a:r>
              <a:rPr lang="pl-PL" altLang="pl-PL" sz="2400" b="1" kern="0" dirty="0" smtClean="0">
                <a:latin typeface="Arial"/>
                <a:ea typeface="+mj-ea"/>
                <a:cs typeface="+mj-cs"/>
              </a:rPr>
              <a:t>nne zmiany w działaniu </a:t>
            </a:r>
            <a:br>
              <a:rPr lang="pl-PL" altLang="pl-PL" sz="2400" b="1" kern="0" dirty="0" smtClean="0">
                <a:latin typeface="Arial"/>
                <a:ea typeface="+mj-ea"/>
                <a:cs typeface="+mj-cs"/>
              </a:rPr>
            </a:br>
            <a:r>
              <a:rPr lang="pl-PL" altLang="pl-PL" sz="2400" b="1" kern="0" dirty="0" smtClean="0">
                <a:latin typeface="Arial"/>
                <a:ea typeface="+mj-ea"/>
                <a:cs typeface="+mj-cs"/>
              </a:rPr>
              <a:t>oraz </a:t>
            </a:r>
            <a:br>
              <a:rPr lang="pl-PL" altLang="pl-PL" sz="2400" b="1" kern="0" dirty="0" smtClean="0">
                <a:latin typeface="Arial"/>
                <a:ea typeface="+mj-ea"/>
                <a:cs typeface="+mj-cs"/>
              </a:rPr>
            </a:br>
            <a:r>
              <a:rPr lang="pl-PL" altLang="pl-PL" sz="2400" b="1" kern="0" dirty="0" smtClean="0">
                <a:latin typeface="Arial"/>
                <a:ea typeface="+mj-ea"/>
                <a:cs typeface="+mj-cs"/>
              </a:rPr>
              <a:t> </a:t>
            </a:r>
            <a:r>
              <a:rPr lang="pl-PL" altLang="pl-PL" sz="2400" b="1" kern="0" dirty="0" smtClean="0">
                <a:solidFill>
                  <a:srgbClr val="00B050"/>
                </a:solidFill>
                <a:latin typeface="Arial"/>
                <a:ea typeface="+mj-ea"/>
                <a:cs typeface="+mj-cs"/>
              </a:rPr>
              <a:t>PROGRAMIE ROLNOŚRODOWISKOWY </a:t>
            </a:r>
            <a:r>
              <a:rPr lang="pl-PL" altLang="pl-PL" sz="2400" b="1" kern="0" dirty="0">
                <a:solidFill>
                  <a:srgbClr val="00B050"/>
                </a:solidFill>
                <a:latin typeface="Arial"/>
                <a:ea typeface="+mj-ea"/>
                <a:cs typeface="+mj-cs"/>
              </a:rPr>
              <a:t>PROW </a:t>
            </a:r>
            <a:r>
              <a:rPr lang="pl-PL" altLang="pl-PL" sz="2400" b="1" kern="0" dirty="0" smtClean="0">
                <a:solidFill>
                  <a:srgbClr val="00B050"/>
                </a:solidFill>
                <a:latin typeface="Arial"/>
                <a:ea typeface="+mj-ea"/>
                <a:cs typeface="+mj-cs"/>
              </a:rPr>
              <a:t>2007-2013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2400" b="1" kern="0" dirty="0" smtClean="0">
                <a:solidFill>
                  <a:srgbClr val="FF0000"/>
                </a:solidFill>
                <a:latin typeface="Arial"/>
                <a:ea typeface="+mj-ea"/>
                <a:cs typeface="+mj-cs"/>
              </a:rPr>
              <a:t>od </a:t>
            </a:r>
            <a:r>
              <a:rPr lang="pl-PL" altLang="pl-PL" sz="2400" b="1" kern="0" dirty="0">
                <a:solidFill>
                  <a:srgbClr val="FF0000"/>
                </a:solidFill>
                <a:latin typeface="Arial"/>
                <a:ea typeface="+mj-ea"/>
                <a:cs typeface="+mj-cs"/>
              </a:rPr>
              <a:t>kampanii 2017 r.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pl-PL" altLang="pl-PL" sz="2800" b="1" kern="0" dirty="0" smtClean="0">
              <a:latin typeface="Arial"/>
              <a:ea typeface="+mj-ea"/>
              <a:cs typeface="+mj-cs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12045" y="1592263"/>
            <a:ext cx="8322733" cy="3960812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fontAlgn="auto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FontTx/>
              <a:buNone/>
              <a:defRPr/>
            </a:pPr>
            <a:endParaRPr lang="pl-PL" altLang="pl-PL" kern="0" dirty="0" smtClean="0">
              <a:solidFill>
                <a:prstClr val="black"/>
              </a:solidFill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pl-PL" altLang="pl-PL" sz="160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pl-PL" altLang="pl-PL" sz="1600" kern="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pl-PL" altLang="pl-PL" sz="1600" kern="0" dirty="0" smtClean="0">
                <a:solidFill>
                  <a:prstClr val="black"/>
                </a:solidFill>
              </a:rPr>
              <a:t>     </a:t>
            </a:r>
          </a:p>
        </p:txBody>
      </p:sp>
      <p:pic>
        <p:nvPicPr>
          <p:cNvPr id="15" name="Picture 6" descr="C:\Users\ksiemien\AppData\Local\Microsoft\Windows\INetCache\Content.Outlook\P1OBMS8H\PROW-2014-2020-logo-kolor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3936" y="5877272"/>
            <a:ext cx="1126786" cy="779504"/>
          </a:xfrm>
          <a:prstGeom prst="rect">
            <a:avLst/>
          </a:prstGeom>
          <a:noFill/>
          <a:effectLst>
            <a:outerShdw blurRad="1270000" dist="50800" dir="4800000" algn="ctr" rotWithShape="0">
              <a:srgbClr val="000000">
                <a:alpha val="0"/>
              </a:srgbClr>
            </a:outerShdw>
          </a:effectLst>
          <a:extLst/>
        </p:spPr>
      </p:pic>
      <p:pic>
        <p:nvPicPr>
          <p:cNvPr id="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005513"/>
            <a:ext cx="876866" cy="5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2398148" y="6297607"/>
            <a:ext cx="45365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700" dirty="0" smtClean="0">
                <a:solidFill>
                  <a:srgbClr val="000000"/>
                </a:solidFill>
              </a:rPr>
              <a:t>„</a:t>
            </a:r>
            <a:r>
              <a:rPr lang="pl-PL" sz="700" dirty="0">
                <a:solidFill>
                  <a:srgbClr val="000000"/>
                </a:solidFill>
              </a:rPr>
              <a:t>Europejski Fundusz Rolny na rzecz Rozwoju Obszarów Wiejskich: Europa inwestująca w obszary wiejskie”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367095" y="5157192"/>
            <a:ext cx="6400800" cy="648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13 kwietnia 2017 r.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Departament Płatności Bezpośrednich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Ministerstwo Rolnictwa i Rozwoju Wsi</a:t>
            </a:r>
          </a:p>
        </p:txBody>
      </p:sp>
    </p:spTree>
    <p:extLst>
      <p:ext uri="{BB962C8B-B14F-4D97-AF65-F5344CB8AC3E}">
        <p14:creationId xmlns:p14="http://schemas.microsoft.com/office/powerpoint/2010/main" val="5514545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49829" y="1539712"/>
            <a:ext cx="8138595" cy="482475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1700" b="1" dirty="0" smtClean="0">
              <a:solidFill>
                <a:srgbClr val="FF0000"/>
              </a:solidFill>
              <a:latin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0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Wymogi dla </a:t>
            </a:r>
            <a:r>
              <a:rPr lang="pl-PL" sz="2000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nowozałożonych</a:t>
            </a:r>
            <a:r>
              <a:rPr lang="pl-PL" sz="20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upraw sadowniczych – cd</a:t>
            </a:r>
            <a:r>
              <a:rPr lang="pl-PL" sz="20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17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110000"/>
              </a:lnSpc>
              <a:spcBef>
                <a:spcPts val="600"/>
              </a:spcBef>
              <a:buFont typeface="+mj-lt"/>
              <a:buAutoNum type="arabicPeriod" startAt="4"/>
            </a:pPr>
            <a:r>
              <a:rPr lang="pl-PL" sz="1700" b="1" dirty="0" smtClean="0">
                <a:solidFill>
                  <a:srgbClr val="0000FF"/>
                </a:solidFill>
                <a:latin typeface="Arial" pitchFamily="34" charset="0"/>
              </a:rPr>
              <a:t>Zapobieganie </a:t>
            </a:r>
            <a:r>
              <a:rPr lang="pl-PL" sz="1700" b="1" dirty="0">
                <a:solidFill>
                  <a:srgbClr val="0000FF"/>
                </a:solidFill>
                <a:latin typeface="Arial" pitchFamily="34" charset="0"/>
              </a:rPr>
              <a:t>zachwaszczeniu i usuwanie </a:t>
            </a:r>
            <a:r>
              <a:rPr lang="pl-PL" sz="1700" b="1" dirty="0" smtClean="0">
                <a:solidFill>
                  <a:srgbClr val="0000FF"/>
                </a:solidFill>
                <a:latin typeface="Arial" pitchFamily="34" charset="0"/>
              </a:rPr>
              <a:t>chwastów: </a:t>
            </a:r>
            <a:r>
              <a:rPr lang="pl-PL" sz="1700" dirty="0" smtClean="0">
                <a:latin typeface="Arial" pitchFamily="34" charset="0"/>
              </a:rPr>
              <a:t>utrzymanie </a:t>
            </a:r>
            <a:r>
              <a:rPr lang="pl-PL" sz="1700" dirty="0">
                <a:latin typeface="Arial" pitchFamily="34" charset="0"/>
              </a:rPr>
              <a:t>gleby </a:t>
            </a:r>
            <a:r>
              <a:rPr lang="pl-PL" sz="1700" dirty="0" smtClean="0">
                <a:latin typeface="Arial" pitchFamily="34" charset="0"/>
              </a:rPr>
              <a:t/>
            </a:r>
            <a:br>
              <a:rPr lang="pl-PL" sz="1700" dirty="0" smtClean="0">
                <a:latin typeface="Arial" pitchFamily="34" charset="0"/>
              </a:rPr>
            </a:br>
            <a:r>
              <a:rPr lang="pl-PL" sz="1700" dirty="0" smtClean="0">
                <a:latin typeface="Arial" pitchFamily="34" charset="0"/>
              </a:rPr>
              <a:t>w postaci </a:t>
            </a:r>
            <a:r>
              <a:rPr lang="pl-PL" sz="1700" dirty="0">
                <a:latin typeface="Arial" pitchFamily="34" charset="0"/>
              </a:rPr>
              <a:t>czarnego ugoru lub zadarnienie przez regularne koszenie lub stosowanie innych zabezpieczeń przed rozprzestrzenianiem się chwastów </a:t>
            </a:r>
            <a:r>
              <a:rPr lang="pl-PL" sz="1700" dirty="0" smtClean="0">
                <a:latin typeface="Arial" pitchFamily="34" charset="0"/>
              </a:rPr>
              <a:t/>
            </a:r>
            <a:br>
              <a:rPr lang="pl-PL" sz="1700" dirty="0" smtClean="0">
                <a:latin typeface="Arial" pitchFamily="34" charset="0"/>
              </a:rPr>
            </a:br>
            <a:r>
              <a:rPr lang="pl-PL" sz="1700" dirty="0" smtClean="0">
                <a:latin typeface="Arial" pitchFamily="34" charset="0"/>
              </a:rPr>
              <a:t>(np. ściółkowanie, zastosowanie </a:t>
            </a:r>
            <a:r>
              <a:rPr lang="pl-PL" sz="1700" dirty="0" err="1" smtClean="0">
                <a:latin typeface="Arial" pitchFamily="34" charset="0"/>
              </a:rPr>
              <a:t>agrowłókniny</a:t>
            </a:r>
            <a:r>
              <a:rPr lang="pl-PL" sz="1700" dirty="0" smtClean="0">
                <a:latin typeface="Arial" pitchFamily="34" charset="0"/>
              </a:rPr>
              <a:t>).</a:t>
            </a:r>
          </a:p>
          <a:p>
            <a:pPr marL="342900" indent="-342900" algn="just" eaLnBrk="1" hangingPunct="1">
              <a:lnSpc>
                <a:spcPct val="110000"/>
              </a:lnSpc>
              <a:spcBef>
                <a:spcPts val="600"/>
              </a:spcBef>
              <a:buFont typeface="+mj-lt"/>
              <a:buAutoNum type="arabicPeriod" startAt="4"/>
            </a:pPr>
            <a:endParaRPr lang="pl-PL" sz="1700" dirty="0">
              <a:latin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700" b="1" dirty="0" smtClean="0">
                <a:solidFill>
                  <a:srgbClr val="FF0000"/>
                </a:solidFill>
                <a:latin typeface="Arial" pitchFamily="34" charset="0"/>
              </a:rPr>
              <a:t>Plan </a:t>
            </a:r>
            <a:r>
              <a:rPr lang="pl-PL" sz="1700" b="1" dirty="0">
                <a:solidFill>
                  <a:srgbClr val="FF0000"/>
                </a:solidFill>
                <a:latin typeface="Arial" pitchFamily="34" charset="0"/>
              </a:rPr>
              <a:t>działalności ekologicznej </a:t>
            </a:r>
            <a:r>
              <a:rPr lang="pl-PL" sz="1700" dirty="0" smtClean="0">
                <a:latin typeface="Arial" pitchFamily="34" charset="0"/>
              </a:rPr>
              <a:t>dla tych czterech ww. wymogów zawiera szczegółowy </a:t>
            </a:r>
            <a:r>
              <a:rPr lang="pl-PL" sz="1700" dirty="0">
                <a:latin typeface="Arial" pitchFamily="34" charset="0"/>
              </a:rPr>
              <a:t>opis sposobu </a:t>
            </a:r>
            <a:r>
              <a:rPr lang="pl-PL" sz="1700" dirty="0" smtClean="0">
                <a:latin typeface="Arial" pitchFamily="34" charset="0"/>
              </a:rPr>
              <a:t>ich realizacji wraz </a:t>
            </a:r>
            <a:r>
              <a:rPr lang="pl-PL" sz="1700" dirty="0">
                <a:latin typeface="Arial" pitchFamily="34" charset="0"/>
              </a:rPr>
              <a:t>z uzasadnieniem takiego </a:t>
            </a:r>
            <a:r>
              <a:rPr lang="pl-PL" sz="1700" dirty="0" smtClean="0">
                <a:latin typeface="Arial" pitchFamily="34" charset="0"/>
              </a:rPr>
              <a:t>sposobu</a:t>
            </a:r>
            <a:r>
              <a:rPr lang="pl-PL" sz="1700" dirty="0">
                <a:latin typeface="Arial" pitchFamily="34" charset="0"/>
              </a:rPr>
              <a:t>.</a:t>
            </a:r>
            <a:endParaRPr lang="pl-PL" sz="1700" dirty="0" smtClean="0">
              <a:latin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1700" dirty="0">
              <a:latin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700" dirty="0" smtClean="0">
                <a:latin typeface="Arial" pitchFamily="34" charset="0"/>
              </a:rPr>
              <a:t>W </a:t>
            </a:r>
            <a:r>
              <a:rPr lang="pl-PL" sz="1700" dirty="0">
                <a:latin typeface="Arial" pitchFamily="34" charset="0"/>
              </a:rPr>
              <a:t>przypadku </a:t>
            </a:r>
            <a:r>
              <a:rPr lang="pl-PL" sz="1700" dirty="0" err="1">
                <a:latin typeface="Arial" pitchFamily="34" charset="0"/>
              </a:rPr>
              <a:t>nowonasadzonych</a:t>
            </a:r>
            <a:r>
              <a:rPr lang="pl-PL" sz="1700" dirty="0">
                <a:latin typeface="Arial" pitchFamily="34" charset="0"/>
              </a:rPr>
              <a:t> sadów - </a:t>
            </a:r>
            <a:r>
              <a:rPr lang="pl-PL" sz="1700" b="1" dirty="0">
                <a:solidFill>
                  <a:srgbClr val="FF0000"/>
                </a:solidFill>
                <a:latin typeface="Arial" pitchFamily="34" charset="0"/>
              </a:rPr>
              <a:t>wytworzenie produktów </a:t>
            </a:r>
            <a:r>
              <a:rPr lang="pl-PL" sz="1700" dirty="0">
                <a:latin typeface="Arial" pitchFamily="34" charset="0"/>
              </a:rPr>
              <a:t>nie jest wymagane w pierwszych dwóch latach od nasadzenia tych drzew lub krzewów</a:t>
            </a:r>
            <a:endParaRPr lang="pl-PL" sz="1700" b="1" dirty="0" smtClean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95536" y="908720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Rolnictwo ekologiczne PROW 2014-2020</a:t>
            </a:r>
            <a:endParaRPr lang="pl-PL" altLang="pl-PL" sz="28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0700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49829" y="1628800"/>
            <a:ext cx="8354619" cy="473567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0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Wymogi dla </a:t>
            </a:r>
            <a:r>
              <a:rPr lang="pl-PL" sz="20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upraw sadowniczych: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700" dirty="0" smtClean="0">
                <a:latin typeface="Arial" pitchFamily="34" charset="0"/>
              </a:rPr>
              <a:t>Jeżeli rolnik:</a:t>
            </a:r>
          </a:p>
          <a:p>
            <a:pPr marL="285750" indent="-285750" algn="just" eaLnBrk="1" hangingPunct="1">
              <a:lnSpc>
                <a:spcPct val="110000"/>
              </a:lnSpc>
              <a:spcBef>
                <a:spcPts val="600"/>
              </a:spcBef>
            </a:pPr>
            <a:r>
              <a:rPr lang="pl-PL" sz="1700" dirty="0" smtClean="0">
                <a:latin typeface="Arial" pitchFamily="34" charset="0"/>
              </a:rPr>
              <a:t>pierwszy raz wnioskuje o płatność w </a:t>
            </a:r>
            <a:r>
              <a:rPr lang="pl-PL" sz="1700" dirty="0">
                <a:latin typeface="Arial" pitchFamily="34" charset="0"/>
              </a:rPr>
              <a:t>ramach pakietów 4 i 10, lub</a:t>
            </a:r>
          </a:p>
          <a:p>
            <a:pPr marL="285750" indent="-285750" algn="just" eaLnBrk="1" hangingPunct="1">
              <a:lnSpc>
                <a:spcPct val="110000"/>
              </a:lnSpc>
              <a:spcBef>
                <a:spcPts val="600"/>
              </a:spcBef>
            </a:pPr>
            <a:r>
              <a:rPr lang="pl-PL" sz="1700" dirty="0" smtClean="0">
                <a:latin typeface="Arial" pitchFamily="34" charset="0"/>
              </a:rPr>
              <a:t>kolejny raz wnioskuje o płatność w </a:t>
            </a:r>
            <a:r>
              <a:rPr lang="pl-PL" sz="1700" dirty="0">
                <a:latin typeface="Arial" pitchFamily="34" charset="0"/>
              </a:rPr>
              <a:t>ramach wariantów jagodowych </a:t>
            </a:r>
            <a:r>
              <a:rPr lang="pl-PL" sz="1700" dirty="0" smtClean="0">
                <a:latin typeface="Arial" pitchFamily="34" charset="0"/>
              </a:rPr>
              <a:t>i </a:t>
            </a:r>
            <a:r>
              <a:rPr lang="pl-PL" sz="1700" dirty="0">
                <a:latin typeface="Arial" pitchFamily="34" charset="0"/>
              </a:rPr>
              <a:t>dokonał zmiany uprawianych roślin w ramach tych wariantów na inną roślinę, która może być uprawiana w ramach tych wariantów, lub zastąpił dotychczas uprawiane rośliny nowymi roślinami tego samego gatunku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700" dirty="0" smtClean="0">
                <a:latin typeface="Arial" pitchFamily="34" charset="0"/>
              </a:rPr>
              <a:t>składa do ARiMR </a:t>
            </a:r>
            <a:r>
              <a:rPr lang="pl-PL" sz="1700" b="1" u="sng" dirty="0" smtClean="0">
                <a:solidFill>
                  <a:srgbClr val="FF0000"/>
                </a:solidFill>
                <a:latin typeface="Arial" pitchFamily="34" charset="0"/>
              </a:rPr>
              <a:t>do </a:t>
            </a:r>
            <a:r>
              <a:rPr lang="pl-PL" sz="1700" b="1" u="sng" dirty="0">
                <a:solidFill>
                  <a:srgbClr val="FF0000"/>
                </a:solidFill>
                <a:latin typeface="Arial" pitchFamily="34" charset="0"/>
              </a:rPr>
              <a:t>dnia 9 </a:t>
            </a:r>
            <a:r>
              <a:rPr lang="pl-PL" sz="1700" b="1" u="sng" dirty="0" smtClean="0">
                <a:solidFill>
                  <a:srgbClr val="FF0000"/>
                </a:solidFill>
                <a:latin typeface="Arial" pitchFamily="34" charset="0"/>
              </a:rPr>
              <a:t>czerwca </a:t>
            </a:r>
            <a:r>
              <a:rPr lang="pl-PL" sz="1700" dirty="0" smtClean="0">
                <a:latin typeface="Arial" pitchFamily="34" charset="0"/>
              </a:rPr>
              <a:t>(nie później niż do dnia zawiadomienia </a:t>
            </a:r>
            <a:br>
              <a:rPr lang="pl-PL" sz="1700" dirty="0" smtClean="0">
                <a:latin typeface="Arial" pitchFamily="34" charset="0"/>
              </a:rPr>
            </a:br>
            <a:r>
              <a:rPr lang="pl-PL" sz="1700" dirty="0" smtClean="0">
                <a:latin typeface="Arial" pitchFamily="34" charset="0"/>
              </a:rPr>
              <a:t>o kontroli na miejscu)</a:t>
            </a:r>
            <a:r>
              <a:rPr lang="pl-PL" sz="1700" dirty="0">
                <a:latin typeface="Arial" pitchFamily="34" charset="0"/>
              </a:rPr>
              <a:t> </a:t>
            </a:r>
            <a:r>
              <a:rPr lang="pl-PL" sz="1700" b="1" dirty="0" smtClean="0">
                <a:latin typeface="Arial" pitchFamily="34" charset="0"/>
              </a:rPr>
              <a:t>OŚWIADCZENIE</a:t>
            </a:r>
            <a:r>
              <a:rPr lang="pl-PL" sz="1700" dirty="0" smtClean="0">
                <a:latin typeface="Arial" pitchFamily="34" charset="0"/>
              </a:rPr>
              <a:t> </a:t>
            </a:r>
            <a:r>
              <a:rPr lang="pl-PL" sz="1700" dirty="0">
                <a:latin typeface="Arial" pitchFamily="34" charset="0"/>
              </a:rPr>
              <a:t>o rodzaju uprawianej na danym gruncie </a:t>
            </a:r>
            <a:r>
              <a:rPr lang="pl-PL" sz="1700" dirty="0" smtClean="0">
                <a:latin typeface="Arial" pitchFamily="34" charset="0"/>
              </a:rPr>
              <a:t>uprawy, </a:t>
            </a:r>
            <a:r>
              <a:rPr lang="pl-PL" sz="1700" dirty="0">
                <a:latin typeface="Arial" pitchFamily="34" charset="0"/>
              </a:rPr>
              <a:t>dacie nasadzenia tej uprawy oraz rodzaju podkładki</a:t>
            </a:r>
            <a:r>
              <a:rPr lang="pl-PL" sz="1700" dirty="0" smtClean="0">
                <a:latin typeface="Arial" pitchFamily="34" charset="0"/>
              </a:rPr>
              <a:t>.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1700" dirty="0" smtClean="0">
              <a:solidFill>
                <a:srgbClr val="FF0000"/>
              </a:solidFill>
              <a:latin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700" dirty="0" smtClean="0">
                <a:solidFill>
                  <a:srgbClr val="FF0000"/>
                </a:solidFill>
                <a:latin typeface="Arial" pitchFamily="34" charset="0"/>
              </a:rPr>
              <a:t>UWAGA</a:t>
            </a:r>
            <a:r>
              <a:rPr lang="pl-PL" sz="1700" dirty="0">
                <a:solidFill>
                  <a:srgbClr val="FF0000"/>
                </a:solidFill>
                <a:latin typeface="Arial" pitchFamily="34" charset="0"/>
              </a:rPr>
              <a:t>:</a:t>
            </a:r>
          </a:p>
          <a:p>
            <a:pPr lvl="0" algn="ctr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700" dirty="0" smtClean="0">
                <a:solidFill>
                  <a:prstClr val="black"/>
                </a:solidFill>
                <a:latin typeface="Arial" pitchFamily="34" charset="0"/>
              </a:rPr>
              <a:t>Kontrola na miejscu ARiMR w 100</a:t>
            </a:r>
            <a:r>
              <a:rPr lang="pl-PL" sz="1700" dirty="0">
                <a:solidFill>
                  <a:prstClr val="black"/>
                </a:solidFill>
                <a:latin typeface="Arial" pitchFamily="34" charset="0"/>
              </a:rPr>
              <a:t>% </a:t>
            </a:r>
            <a:r>
              <a:rPr lang="pl-PL" sz="1700" dirty="0" err="1" smtClean="0">
                <a:solidFill>
                  <a:prstClr val="black"/>
                </a:solidFill>
                <a:latin typeface="Arial" pitchFamily="34" charset="0"/>
              </a:rPr>
              <a:t>nowonasadzonych</a:t>
            </a:r>
            <a:r>
              <a:rPr lang="pl-PL" sz="1700" dirty="0" smtClean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lang="pl-PL" sz="1700" dirty="0">
                <a:solidFill>
                  <a:prstClr val="black"/>
                </a:solidFill>
                <a:latin typeface="Arial" pitchFamily="34" charset="0"/>
              </a:rPr>
              <a:t>plantacji </a:t>
            </a:r>
            <a:r>
              <a:rPr lang="pl-PL" sz="1700" dirty="0" smtClean="0">
                <a:solidFill>
                  <a:prstClr val="black"/>
                </a:solidFill>
                <a:latin typeface="Arial" pitchFamily="34" charset="0"/>
              </a:rPr>
              <a:t>sadowniczych</a:t>
            </a:r>
            <a:endParaRPr lang="pl-PL" sz="1700" dirty="0">
              <a:solidFill>
                <a:prstClr val="black"/>
              </a:solidFill>
              <a:latin typeface="Arial" pitchFamily="34" charset="0"/>
            </a:endParaRPr>
          </a:p>
          <a:p>
            <a:pPr lvl="0"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1700" b="1" dirty="0">
              <a:solidFill>
                <a:srgbClr val="FF0000"/>
              </a:solidFill>
              <a:latin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Font typeface="Arial" pitchFamily="34" charset="0"/>
              <a:buNone/>
            </a:pPr>
            <a:endParaRPr lang="pl-PL" sz="1700" b="1" dirty="0" smtClean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49829" y="975420"/>
            <a:ext cx="8568952" cy="630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Rolnictwo ekologiczne PROW 2014-2020</a:t>
            </a:r>
            <a:endParaRPr lang="pl-PL" altLang="pl-PL" sz="28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5189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9F6A8C-F68A-4CB9-B72B-EBFDEB1E9894}" type="slidenum">
              <a:rPr lang="pl-PL" smtClean="0"/>
              <a:pPr>
                <a:defRPr/>
              </a:pPr>
              <a:t>12</a:t>
            </a:fld>
            <a:endParaRPr lang="pl-P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741" y="1124744"/>
            <a:ext cx="6081713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322" y="2348880"/>
            <a:ext cx="592455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629242"/>
              </p:ext>
            </p:extLst>
          </p:nvPr>
        </p:nvGraphicFramePr>
        <p:xfrm>
          <a:off x="553289" y="3933056"/>
          <a:ext cx="8122615" cy="2388870"/>
        </p:xfrm>
        <a:graphic>
          <a:graphicData uri="http://schemas.openxmlformats.org/drawingml/2006/table">
            <a:tbl>
              <a:tblPr firstRow="1" firstCol="1" bandRow="1"/>
              <a:tblGrid>
                <a:gridCol w="912982"/>
                <a:gridCol w="1080308"/>
                <a:gridCol w="2699957"/>
                <a:gridCol w="1143664"/>
                <a:gridCol w="1143664"/>
                <a:gridCol w="114204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Oznaczenie działki rolnej</a:t>
                      </a:r>
                      <a:r>
                        <a:rPr lang="pl-PL" sz="1000" baseline="30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4)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Nr działki ewidencyjnej, na której jest położona działka rolna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Uprawa (nazwa rośliny)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Rodzaj uprawianej uprawy</a:t>
                      </a:r>
                      <a:r>
                        <a:rPr lang="pl-PL" sz="1000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5)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Data wykonania nasadzenia</a:t>
                      </a:r>
                      <a:r>
                        <a:rPr lang="pl-PL" sz="1000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6)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Rodzaj zastosowanej podkładki</a:t>
                      </a:r>
                      <a:r>
                        <a:rPr lang="pl-PL" sz="1000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7)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A1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123/4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porzeczka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owocujące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03.2015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-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C2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567/8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jabłoń domowa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karłowe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03.2016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półkarłowe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G6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987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grusza domowa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nieowocujące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10.04.2017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średnio silnie rosnące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159731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157192"/>
            <a:ext cx="3888432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36012" y="1412776"/>
            <a:ext cx="8642652" cy="439271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600" b="1" dirty="0" smtClean="0">
                <a:solidFill>
                  <a:srgbClr val="FF0000"/>
                </a:solidFill>
                <a:latin typeface="Arial" pitchFamily="34" charset="0"/>
              </a:rPr>
              <a:t>Przeniesienie </a:t>
            </a:r>
            <a:r>
              <a:rPr lang="pl-PL" sz="1600" b="1" u="sng" dirty="0" smtClean="0">
                <a:solidFill>
                  <a:srgbClr val="FF0000"/>
                </a:solidFill>
                <a:latin typeface="Arial" pitchFamily="34" charset="0"/>
              </a:rPr>
              <a:t>agrestu</a:t>
            </a:r>
            <a:r>
              <a:rPr lang="pl-PL" sz="1600" u="sng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pl-PL" sz="1600" b="1" dirty="0">
                <a:solidFill>
                  <a:srgbClr val="FF0000"/>
                </a:solidFill>
                <a:latin typeface="Arial" pitchFamily="34" charset="0"/>
              </a:rPr>
              <a:t>(porzeczka agrest), </a:t>
            </a:r>
            <a:r>
              <a:rPr lang="pl-PL" sz="1600" b="1" u="sng" dirty="0" smtClean="0">
                <a:solidFill>
                  <a:srgbClr val="FF0000"/>
                </a:solidFill>
                <a:latin typeface="Arial" pitchFamily="34" charset="0"/>
              </a:rPr>
              <a:t>borówki wysokiej </a:t>
            </a:r>
            <a:r>
              <a:rPr lang="pl-PL" sz="1600" b="1" u="sng" dirty="0">
                <a:solidFill>
                  <a:srgbClr val="FF0000"/>
                </a:solidFill>
                <a:latin typeface="Arial" pitchFamily="34" charset="0"/>
              </a:rPr>
              <a:t>i </a:t>
            </a:r>
            <a:r>
              <a:rPr lang="pl-PL" sz="1600" b="1" u="sng" dirty="0" smtClean="0">
                <a:solidFill>
                  <a:srgbClr val="FF0000"/>
                </a:solidFill>
                <a:latin typeface="Arial" pitchFamily="34" charset="0"/>
              </a:rPr>
              <a:t>średniej</a:t>
            </a:r>
            <a:r>
              <a:rPr lang="pl-PL" sz="1600" u="sng" dirty="0" smtClean="0">
                <a:solidFill>
                  <a:srgbClr val="FF0000"/>
                </a:solidFill>
                <a:latin typeface="Arial" pitchFamily="34" charset="0"/>
              </a:rPr>
              <a:t>, </a:t>
            </a:r>
            <a:r>
              <a:rPr lang="pl-PL" sz="1600" b="1" u="sng" dirty="0" smtClean="0">
                <a:solidFill>
                  <a:srgbClr val="FF0000"/>
                </a:solidFill>
                <a:latin typeface="Arial" pitchFamily="34" charset="0"/>
              </a:rPr>
              <a:t>jeżyny</a:t>
            </a:r>
            <a:r>
              <a:rPr lang="pl-PL" sz="1600" u="sng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pl-PL" sz="1600" dirty="0" smtClean="0">
                <a:solidFill>
                  <a:srgbClr val="FF0000"/>
                </a:solidFill>
                <a:latin typeface="Arial" pitchFamily="34" charset="0"/>
              </a:rPr>
              <a:t/>
            </a:r>
            <a:br>
              <a:rPr lang="pl-PL" sz="1600" dirty="0" smtClean="0">
                <a:solidFill>
                  <a:srgbClr val="FF0000"/>
                </a:solidFill>
                <a:latin typeface="Arial" pitchFamily="34" charset="0"/>
              </a:rPr>
            </a:br>
            <a:r>
              <a:rPr lang="pl-PL" sz="1600" b="1" dirty="0" smtClean="0">
                <a:solidFill>
                  <a:srgbClr val="FF0000"/>
                </a:solidFill>
                <a:latin typeface="Arial" pitchFamily="34" charset="0"/>
              </a:rPr>
              <a:t>i</a:t>
            </a:r>
            <a:r>
              <a:rPr lang="pl-PL" sz="1600" u="sng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pl-PL" sz="1600" b="1" u="sng" dirty="0" smtClean="0">
                <a:solidFill>
                  <a:srgbClr val="FF0000"/>
                </a:solidFill>
                <a:latin typeface="Arial" pitchFamily="34" charset="0"/>
              </a:rPr>
              <a:t>porzeczki </a:t>
            </a:r>
            <a:r>
              <a:rPr lang="pl-PL" sz="1600" b="1" dirty="0" smtClean="0">
                <a:solidFill>
                  <a:srgbClr val="FF0000"/>
                </a:solidFill>
                <a:latin typeface="Arial" pitchFamily="34" charset="0"/>
              </a:rPr>
              <a:t>z wariantu</a:t>
            </a:r>
            <a:r>
              <a:rPr lang="pl-PL" sz="1600" b="1" i="1" dirty="0" smtClean="0">
                <a:solidFill>
                  <a:srgbClr val="FF0000"/>
                </a:solidFill>
                <a:latin typeface="Arial" pitchFamily="34" charset="0"/>
              </a:rPr>
              <a:t> Podstawowe </a:t>
            </a:r>
            <a:r>
              <a:rPr lang="pl-PL" sz="1600" b="1" i="1" dirty="0">
                <a:solidFill>
                  <a:srgbClr val="FF0000"/>
                </a:solidFill>
                <a:latin typeface="Arial" pitchFamily="34" charset="0"/>
              </a:rPr>
              <a:t>uprawy sadownicze</a:t>
            </a:r>
            <a:r>
              <a:rPr lang="pl-PL" sz="1600" b="1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pl-PL" sz="1600" b="1" dirty="0" smtClean="0">
                <a:solidFill>
                  <a:srgbClr val="FF0000"/>
                </a:solidFill>
                <a:latin typeface="Arial" pitchFamily="34" charset="0"/>
              </a:rPr>
              <a:t>do wariantu</a:t>
            </a:r>
            <a:r>
              <a:rPr lang="pl-PL" sz="1600" b="1" i="1" dirty="0" smtClean="0">
                <a:solidFill>
                  <a:srgbClr val="FF0000"/>
                </a:solidFill>
                <a:latin typeface="Arial" pitchFamily="34" charset="0"/>
              </a:rPr>
              <a:t> Uprawy jagodowe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600" dirty="0" smtClean="0">
                <a:latin typeface="Arial" pitchFamily="34" charset="0"/>
              </a:rPr>
              <a:t>               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pl-PL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         „ZOBOWIĄZANIE W SADACH”                           „ZOBOWIĄZANIE NA GO”                                   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600" b="1" dirty="0">
                <a:latin typeface="Arial" pitchFamily="34" charset="0"/>
              </a:rPr>
              <a:t> </a:t>
            </a:r>
            <a:r>
              <a:rPr lang="pl-PL" sz="1600" b="1" dirty="0" smtClean="0">
                <a:latin typeface="Arial" pitchFamily="34" charset="0"/>
              </a:rPr>
              <a:t>                                                           DOTYCHCZAS: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1600" dirty="0" smtClean="0">
              <a:latin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1600" dirty="0" smtClean="0">
              <a:latin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1600" dirty="0">
              <a:latin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1600" dirty="0" smtClean="0">
              <a:latin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600" dirty="0" smtClean="0">
                <a:latin typeface="Arial" pitchFamily="34" charset="0"/>
              </a:rPr>
              <a:t>                                                             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600" b="1" dirty="0">
                <a:latin typeface="Arial" pitchFamily="34" charset="0"/>
              </a:rPr>
              <a:t> </a:t>
            </a:r>
            <a:r>
              <a:rPr lang="pl-PL" sz="1600" b="1" dirty="0" smtClean="0">
                <a:latin typeface="Arial" pitchFamily="34" charset="0"/>
              </a:rPr>
              <a:t>                                                          PO ZMIANACH:</a:t>
            </a:r>
            <a:endParaRPr lang="pl-PL" sz="1600" b="1" dirty="0">
              <a:latin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1600" dirty="0" smtClean="0">
              <a:latin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1600" b="1" dirty="0">
              <a:latin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/>
              <a:pPr>
                <a:defRPr/>
              </a:pPr>
              <a:t>13</a:t>
            </a:fld>
            <a:endParaRPr lang="pl-PL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95536" y="908720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Rolnictwo ekologiczne PROW 2014-2020</a:t>
            </a:r>
          </a:p>
          <a:p>
            <a:endParaRPr lang="pl-PL" altLang="pl-PL" sz="28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4844256" y="3068217"/>
            <a:ext cx="3760192" cy="151291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zaokrąglony 4"/>
          <p:cNvSpPr/>
          <p:nvPr/>
        </p:nvSpPr>
        <p:spPr>
          <a:xfrm>
            <a:off x="395536" y="3068960"/>
            <a:ext cx="3888432" cy="151216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611560" y="3081663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u="sng" dirty="0" smtClean="0"/>
              <a:t>Wariant </a:t>
            </a:r>
            <a:r>
              <a:rPr lang="pl-PL" sz="1200" i="1" u="sng" dirty="0"/>
              <a:t>4.1.1. i 10.1.1. Podstawowe </a:t>
            </a:r>
            <a:r>
              <a:rPr lang="pl-PL" sz="1200" i="1" u="sng" dirty="0" smtClean="0"/>
              <a:t>uprawy sadownicze</a:t>
            </a:r>
            <a:r>
              <a:rPr lang="pl-PL" sz="1200" dirty="0" smtClean="0"/>
              <a:t>: </a:t>
            </a:r>
            <a:r>
              <a:rPr lang="pl-PL" sz="1200" b="1" dirty="0" smtClean="0"/>
              <a:t>agrest </a:t>
            </a:r>
            <a:r>
              <a:rPr lang="pl-PL" sz="1200" b="1" dirty="0"/>
              <a:t>(porzeczka agrest), borówka wysoka i średnia, jeżyna i porzeczka </a:t>
            </a:r>
            <a:r>
              <a:rPr lang="pl-PL" sz="1200" b="1" dirty="0" smtClean="0"/>
              <a:t> </a:t>
            </a:r>
            <a:r>
              <a:rPr lang="pl-PL" sz="1200" dirty="0" smtClean="0"/>
              <a:t>oraz brzoskwinia, czereśnia, grusza, jabłoń, morela, śliwa, winorośl </a:t>
            </a:r>
            <a:br>
              <a:rPr lang="pl-PL" sz="1200" dirty="0" smtClean="0"/>
            </a:br>
            <a:r>
              <a:rPr lang="pl-PL" sz="1200" dirty="0" smtClean="0"/>
              <a:t>i wiśnia oraz</a:t>
            </a:r>
          </a:p>
          <a:p>
            <a:endParaRPr lang="pl-PL" sz="1200" dirty="0" smtClean="0"/>
          </a:p>
          <a:p>
            <a:r>
              <a:rPr lang="pl-PL" sz="1200" i="1" u="sng" dirty="0" smtClean="0"/>
              <a:t>Wariant 4.2</a:t>
            </a:r>
            <a:r>
              <a:rPr lang="pl-PL" sz="1200" i="1" u="sng" dirty="0"/>
              <a:t>. i 10.2. Ekstensywne </a:t>
            </a:r>
            <a:r>
              <a:rPr lang="pl-PL" sz="1200" i="1" u="sng" dirty="0" smtClean="0"/>
              <a:t>uprawy sadownicze</a:t>
            </a:r>
            <a:endParaRPr lang="pl-PL" sz="1200" i="1" u="sng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973964" y="3358661"/>
            <a:ext cx="34864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/>
              <a:t>Pakiet 1. i 7. Uprawy rolnicze, </a:t>
            </a:r>
            <a:r>
              <a:rPr lang="pl-PL" sz="1200" i="1" dirty="0"/>
              <a:t>P</a:t>
            </a:r>
            <a:r>
              <a:rPr lang="pl-PL" sz="1200" i="1" dirty="0" smtClean="0"/>
              <a:t>akiet 2. i 8. Uprawy warzywne, Pakiet 3. i 7. Uprawy zielarskie, Pakiet 5. </a:t>
            </a:r>
            <a:br>
              <a:rPr lang="pl-PL" sz="1200" i="1" dirty="0" smtClean="0"/>
            </a:br>
            <a:r>
              <a:rPr lang="pl-PL" sz="1200" i="1" dirty="0" smtClean="0"/>
              <a:t>i 11. Uprawy paszowe i </a:t>
            </a:r>
            <a:r>
              <a:rPr lang="pl-PL" sz="1200" i="1" u="sng" dirty="0"/>
              <a:t>W</a:t>
            </a:r>
            <a:r>
              <a:rPr lang="pl-PL" sz="1200" i="1" u="sng" dirty="0" smtClean="0"/>
              <a:t>ariant 4.1.2 i 10.1.2 Uprawy jagodowe</a:t>
            </a:r>
            <a:r>
              <a:rPr lang="pl-PL" sz="1200" dirty="0" smtClean="0"/>
              <a:t>: truskawka, malina, poziomka</a:t>
            </a:r>
            <a:endParaRPr lang="pl-PL" sz="1200" dirty="0"/>
          </a:p>
        </p:txBody>
      </p:sp>
      <p:sp>
        <p:nvSpPr>
          <p:cNvPr id="12" name="Prostokąt zaokrąglony 11"/>
          <p:cNvSpPr/>
          <p:nvPr/>
        </p:nvSpPr>
        <p:spPr>
          <a:xfrm>
            <a:off x="4862520" y="5157192"/>
            <a:ext cx="3741928" cy="151216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l-PL" sz="1200" i="1" dirty="0" smtClean="0">
                <a:solidFill>
                  <a:prstClr val="black"/>
                </a:solidFill>
              </a:rPr>
              <a:t>Pakiet </a:t>
            </a:r>
            <a:r>
              <a:rPr lang="pl-PL" sz="1200" i="1" dirty="0">
                <a:solidFill>
                  <a:prstClr val="black"/>
                </a:solidFill>
              </a:rPr>
              <a:t>1. i 7. Uprawy rolnicze, Pakiet 2. i 8. Uprawy warzywne, Pakiet 3. i 7. Uprawy zielarskie, Pakiet 5. </a:t>
            </a:r>
            <a:r>
              <a:rPr lang="pl-PL" sz="1200" i="1" dirty="0" smtClean="0">
                <a:solidFill>
                  <a:prstClr val="black"/>
                </a:solidFill>
              </a:rPr>
              <a:t/>
            </a:r>
            <a:br>
              <a:rPr lang="pl-PL" sz="1200" i="1" dirty="0" smtClean="0">
                <a:solidFill>
                  <a:prstClr val="black"/>
                </a:solidFill>
              </a:rPr>
            </a:br>
            <a:r>
              <a:rPr lang="pl-PL" sz="1200" i="1" dirty="0" smtClean="0">
                <a:solidFill>
                  <a:prstClr val="black"/>
                </a:solidFill>
              </a:rPr>
              <a:t>i </a:t>
            </a:r>
            <a:r>
              <a:rPr lang="pl-PL" sz="1200" i="1" dirty="0">
                <a:solidFill>
                  <a:prstClr val="black"/>
                </a:solidFill>
              </a:rPr>
              <a:t>11. Uprawy paszowe i </a:t>
            </a:r>
            <a:r>
              <a:rPr lang="pl-PL" sz="1200" i="1" u="sng" dirty="0" smtClean="0">
                <a:solidFill>
                  <a:prstClr val="black"/>
                </a:solidFill>
              </a:rPr>
              <a:t>Wariant </a:t>
            </a:r>
            <a:r>
              <a:rPr lang="pl-PL" sz="1200" i="1" u="sng" dirty="0">
                <a:solidFill>
                  <a:prstClr val="black"/>
                </a:solidFill>
              </a:rPr>
              <a:t>4.1.2 i 10.1.2 Uprawy </a:t>
            </a:r>
            <a:r>
              <a:rPr lang="pl-PL" sz="1200" i="1" u="sng" dirty="0" smtClean="0">
                <a:solidFill>
                  <a:prstClr val="black"/>
                </a:solidFill>
              </a:rPr>
              <a:t>jagodowe</a:t>
            </a:r>
            <a:r>
              <a:rPr lang="pl-PL" sz="1200" u="sng" dirty="0" smtClean="0">
                <a:solidFill>
                  <a:prstClr val="black"/>
                </a:solidFill>
              </a:rPr>
              <a:t>:</a:t>
            </a:r>
            <a:r>
              <a:rPr lang="pl-PL" sz="1200" dirty="0" smtClean="0">
                <a:solidFill>
                  <a:prstClr val="black"/>
                </a:solidFill>
              </a:rPr>
              <a:t> </a:t>
            </a:r>
            <a:r>
              <a:rPr lang="pl-PL" sz="1200" dirty="0">
                <a:solidFill>
                  <a:prstClr val="black"/>
                </a:solidFill>
              </a:rPr>
              <a:t>truskawka, malina, </a:t>
            </a:r>
            <a:r>
              <a:rPr lang="pl-PL" sz="1200" dirty="0" smtClean="0">
                <a:solidFill>
                  <a:prstClr val="black"/>
                </a:solidFill>
              </a:rPr>
              <a:t>poziomka oraz </a:t>
            </a:r>
            <a:r>
              <a:rPr lang="pl-PL" sz="1200" b="1" dirty="0" smtClean="0">
                <a:solidFill>
                  <a:prstClr val="black"/>
                </a:solidFill>
              </a:rPr>
              <a:t>agrest (porzeczka agrest), borówka wysoka i średnia, jeżyna </a:t>
            </a:r>
            <a:br>
              <a:rPr lang="pl-PL" sz="1200" b="1" dirty="0" smtClean="0">
                <a:solidFill>
                  <a:prstClr val="black"/>
                </a:solidFill>
              </a:rPr>
            </a:br>
            <a:r>
              <a:rPr lang="pl-PL" sz="1200" b="1" dirty="0" smtClean="0">
                <a:solidFill>
                  <a:prstClr val="black"/>
                </a:solidFill>
              </a:rPr>
              <a:t>i porzeczka</a:t>
            </a:r>
            <a:endParaRPr lang="pl-PL" sz="1200" b="1" dirty="0">
              <a:solidFill>
                <a:prstClr val="black"/>
              </a:solidFill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575556" y="5174533"/>
            <a:ext cx="36364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u="sng" dirty="0"/>
              <a:t>Wariant 4.1.1. i </a:t>
            </a:r>
            <a:r>
              <a:rPr lang="pl-PL" sz="1200" i="1" u="sng" dirty="0" smtClean="0"/>
              <a:t>10.1.1. Podstawowe uprawy sadownicze</a:t>
            </a:r>
            <a:r>
              <a:rPr lang="pl-PL" sz="1200" dirty="0" smtClean="0"/>
              <a:t>: </a:t>
            </a:r>
            <a:r>
              <a:rPr lang="pl-PL" sz="1200" b="1" strike="sngStrike" dirty="0" smtClean="0"/>
              <a:t>agrest </a:t>
            </a:r>
            <a:r>
              <a:rPr lang="pl-PL" sz="1200" b="1" strike="sngStrike" dirty="0"/>
              <a:t>(porzeczka agrest), borówka wysoka i średnia, jeżyna i porzeczka </a:t>
            </a:r>
            <a:r>
              <a:rPr lang="pl-PL" sz="1200" b="1" strike="sngStrike" dirty="0" smtClean="0"/>
              <a:t> oraz </a:t>
            </a:r>
            <a:r>
              <a:rPr lang="pl-PL" sz="1200" dirty="0" smtClean="0"/>
              <a:t>brzoskwinia, czereśnia, grusza, jabłoń, morela, śliwa, winorośl </a:t>
            </a:r>
            <a:br>
              <a:rPr lang="pl-PL" sz="1200" dirty="0" smtClean="0"/>
            </a:br>
            <a:r>
              <a:rPr lang="pl-PL" sz="1200" dirty="0" smtClean="0"/>
              <a:t>i wiśnia oraz</a:t>
            </a:r>
          </a:p>
          <a:p>
            <a:endParaRPr lang="pl-PL" sz="1200" dirty="0"/>
          </a:p>
          <a:p>
            <a:r>
              <a:rPr lang="pl-PL" sz="1200" i="1" u="sng" dirty="0" smtClean="0"/>
              <a:t>Wariant 4.2</a:t>
            </a:r>
            <a:r>
              <a:rPr lang="pl-PL" sz="1200" i="1" u="sng" dirty="0"/>
              <a:t>. i 10.2. Ekstensywne </a:t>
            </a:r>
            <a:r>
              <a:rPr lang="pl-PL" sz="1200" i="1" u="sng" dirty="0" smtClean="0"/>
              <a:t>uprawy sadownicze</a:t>
            </a:r>
            <a:endParaRPr lang="pl-PL" sz="1200" i="1" u="sng" dirty="0"/>
          </a:p>
        </p:txBody>
      </p:sp>
    </p:spTree>
    <p:extLst>
      <p:ext uri="{BB962C8B-B14F-4D97-AF65-F5344CB8AC3E}">
        <p14:creationId xmlns:p14="http://schemas.microsoft.com/office/powerpoint/2010/main" val="24820173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49829" y="1700585"/>
            <a:ext cx="8642652" cy="439271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800" b="1" dirty="0" smtClean="0">
                <a:solidFill>
                  <a:srgbClr val="FF0000"/>
                </a:solidFill>
                <a:latin typeface="Arial" pitchFamily="34" charset="0"/>
              </a:rPr>
              <a:t>Przeniesienie </a:t>
            </a:r>
            <a:r>
              <a:rPr lang="pl-PL" sz="1800" b="1" dirty="0">
                <a:solidFill>
                  <a:srgbClr val="FF0000"/>
                </a:solidFill>
                <a:latin typeface="Arial" pitchFamily="34" charset="0"/>
              </a:rPr>
              <a:t>niektórych gatunków </a:t>
            </a:r>
            <a:r>
              <a:rPr lang="pl-PL" sz="1800" b="1" dirty="0" smtClean="0">
                <a:solidFill>
                  <a:srgbClr val="FF0000"/>
                </a:solidFill>
                <a:latin typeface="Arial" pitchFamily="34" charset="0"/>
              </a:rPr>
              <a:t>z </a:t>
            </a:r>
            <a:r>
              <a:rPr lang="pl-PL" sz="1800" b="1" i="1" dirty="0" smtClean="0">
                <a:solidFill>
                  <a:srgbClr val="FF0000"/>
                </a:solidFill>
                <a:latin typeface="Arial" pitchFamily="34" charset="0"/>
              </a:rPr>
              <a:t>wariantu Podstawowe </a:t>
            </a:r>
            <a:r>
              <a:rPr lang="pl-PL" sz="1800" b="1" i="1" dirty="0">
                <a:solidFill>
                  <a:srgbClr val="FF0000"/>
                </a:solidFill>
                <a:latin typeface="Arial" pitchFamily="34" charset="0"/>
              </a:rPr>
              <a:t>uprawy sadownicze</a:t>
            </a:r>
            <a:r>
              <a:rPr lang="pl-PL" sz="1800" b="1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pl-PL" sz="1800" b="1" dirty="0" smtClean="0">
                <a:solidFill>
                  <a:srgbClr val="FF0000"/>
                </a:solidFill>
                <a:latin typeface="Arial" pitchFamily="34" charset="0"/>
              </a:rPr>
              <a:t>do </a:t>
            </a:r>
            <a:r>
              <a:rPr lang="pl-PL" sz="1800" b="1" i="1" dirty="0" smtClean="0">
                <a:solidFill>
                  <a:srgbClr val="FF0000"/>
                </a:solidFill>
                <a:latin typeface="Arial" pitchFamily="34" charset="0"/>
              </a:rPr>
              <a:t>wariantu Uprawy jagodowe - cd.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1800" dirty="0" smtClean="0">
              <a:latin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800" dirty="0" smtClean="0">
                <a:latin typeface="Arial" pitchFamily="34" charset="0"/>
              </a:rPr>
              <a:t>Rośliny w ramach wariantu </a:t>
            </a:r>
            <a:r>
              <a:rPr lang="pl-PL" sz="1800" i="1" dirty="0">
                <a:latin typeface="Arial" pitchFamily="34" charset="0"/>
              </a:rPr>
              <a:t>Uprawy jagodowe </a:t>
            </a:r>
            <a:r>
              <a:rPr lang="pl-PL" sz="1800" dirty="0" smtClean="0">
                <a:latin typeface="Arial" pitchFamily="34" charset="0"/>
              </a:rPr>
              <a:t>wchodzą </a:t>
            </a:r>
            <a:r>
              <a:rPr lang="pl-PL" sz="1800" dirty="0">
                <a:latin typeface="Arial" pitchFamily="34" charset="0"/>
              </a:rPr>
              <a:t>w zakres „zobowiązania ekologicznego na GO”, a więc możliwa </a:t>
            </a:r>
            <a:r>
              <a:rPr lang="pl-PL" sz="1800" dirty="0" smtClean="0">
                <a:latin typeface="Arial" pitchFamily="34" charset="0"/>
              </a:rPr>
              <a:t>jest </a:t>
            </a:r>
            <a:r>
              <a:rPr lang="pl-PL" sz="1800" dirty="0">
                <a:latin typeface="Arial" pitchFamily="34" charset="0"/>
              </a:rPr>
              <a:t>zarówno zmiana miejsca ich uprawy, jak i zmiana uprawianej rośliny 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1800" b="1" i="1" dirty="0" smtClean="0">
              <a:solidFill>
                <a:srgbClr val="FF0000"/>
              </a:solidFill>
              <a:latin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600" dirty="0">
              <a:latin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600" u="sng" dirty="0" smtClean="0">
                <a:solidFill>
                  <a:srgbClr val="FF0000"/>
                </a:solidFill>
                <a:latin typeface="Arial" pitchFamily="34" charset="0"/>
              </a:rPr>
              <a:t>WAŻNE DLA ROLNIKÓW </a:t>
            </a:r>
            <a:r>
              <a:rPr lang="pl-PL" sz="1600" u="sng" dirty="0">
                <a:solidFill>
                  <a:srgbClr val="FF0000"/>
                </a:solidFill>
                <a:latin typeface="Arial" pitchFamily="34" charset="0"/>
              </a:rPr>
              <a:t>REALIZUJĄCYCH </a:t>
            </a:r>
            <a:r>
              <a:rPr lang="pl-PL" sz="1600" u="sng" dirty="0" smtClean="0">
                <a:solidFill>
                  <a:srgbClr val="FF0000"/>
                </a:solidFill>
                <a:latin typeface="Arial" pitchFamily="34" charset="0"/>
              </a:rPr>
              <a:t>ZOBOWIĄZANIA EKOLOGICZNE od 2015 lub 2016 r.: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600" dirty="0">
                <a:latin typeface="Arial" pitchFamily="34" charset="0"/>
              </a:rPr>
              <a:t>Grunty, na których występują ww. uprawy, objęte do tej pory </a:t>
            </a:r>
            <a:r>
              <a:rPr lang="pl-PL" sz="1600" dirty="0" smtClean="0">
                <a:latin typeface="Arial" pitchFamily="34" charset="0"/>
              </a:rPr>
              <a:t>„zobowiązaniem </a:t>
            </a:r>
            <a:r>
              <a:rPr lang="pl-PL" sz="1600" dirty="0">
                <a:latin typeface="Arial" pitchFamily="34" charset="0"/>
              </a:rPr>
              <a:t>w ramach upraw </a:t>
            </a:r>
            <a:r>
              <a:rPr lang="pl-PL" sz="1600" dirty="0" smtClean="0">
                <a:latin typeface="Arial" pitchFamily="34" charset="0"/>
              </a:rPr>
              <a:t>sadowniczych”, </a:t>
            </a:r>
            <a:r>
              <a:rPr lang="pl-PL" sz="1600" dirty="0">
                <a:latin typeface="Arial" pitchFamily="34" charset="0"/>
              </a:rPr>
              <a:t>od dnia 15 marca 2017 r. „z urzędu” stają się gruntami objętymi </a:t>
            </a:r>
            <a:r>
              <a:rPr lang="pl-PL" sz="1600" dirty="0" smtClean="0">
                <a:latin typeface="Arial" pitchFamily="34" charset="0"/>
              </a:rPr>
              <a:t>„zobowiązaniem </a:t>
            </a:r>
            <a:r>
              <a:rPr lang="pl-PL" sz="1600" dirty="0">
                <a:latin typeface="Arial" pitchFamily="34" charset="0"/>
              </a:rPr>
              <a:t>w ramach upraw na </a:t>
            </a:r>
            <a:r>
              <a:rPr lang="pl-PL" sz="1600" dirty="0" smtClean="0">
                <a:latin typeface="Arial" pitchFamily="34" charset="0"/>
              </a:rPr>
              <a:t>GO”.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600" dirty="0" smtClean="0">
                <a:latin typeface="Arial" pitchFamily="34" charset="0"/>
              </a:rPr>
              <a:t> </a:t>
            </a:r>
            <a:endParaRPr lang="pl-PL" sz="1600" dirty="0">
              <a:latin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/>
              <a:pPr>
                <a:defRPr/>
              </a:pPr>
              <a:t>14</a:t>
            </a:fld>
            <a:endParaRPr lang="pl-PL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95536" y="908720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Rolnictwo ekologiczne PROW 2014-2020</a:t>
            </a:r>
          </a:p>
          <a:p>
            <a:endParaRPr lang="pl-PL" altLang="pl-PL" sz="28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7560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49829" y="1772816"/>
            <a:ext cx="8642652" cy="439271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800" b="1" dirty="0" smtClean="0">
                <a:solidFill>
                  <a:srgbClr val="FF0000"/>
                </a:solidFill>
                <a:latin typeface="Arial" pitchFamily="34" charset="0"/>
              </a:rPr>
              <a:t>Przeniesienie </a:t>
            </a:r>
            <a:r>
              <a:rPr lang="pl-PL" sz="1800" b="1" dirty="0">
                <a:solidFill>
                  <a:srgbClr val="FF0000"/>
                </a:solidFill>
                <a:latin typeface="Arial" pitchFamily="34" charset="0"/>
              </a:rPr>
              <a:t>niektórych gatunków </a:t>
            </a:r>
            <a:r>
              <a:rPr lang="pl-PL" sz="1800" b="1" dirty="0" smtClean="0">
                <a:solidFill>
                  <a:srgbClr val="FF0000"/>
                </a:solidFill>
                <a:latin typeface="Arial" pitchFamily="34" charset="0"/>
              </a:rPr>
              <a:t>z </a:t>
            </a:r>
            <a:r>
              <a:rPr lang="pl-PL" sz="1800" b="1" i="1" dirty="0" smtClean="0">
                <a:solidFill>
                  <a:srgbClr val="FF0000"/>
                </a:solidFill>
                <a:latin typeface="Arial" pitchFamily="34" charset="0"/>
              </a:rPr>
              <a:t>wariantu Podstawowe </a:t>
            </a:r>
            <a:r>
              <a:rPr lang="pl-PL" sz="1800" b="1" i="1" dirty="0">
                <a:solidFill>
                  <a:srgbClr val="FF0000"/>
                </a:solidFill>
                <a:latin typeface="Arial" pitchFamily="34" charset="0"/>
              </a:rPr>
              <a:t>uprawy sadownicze</a:t>
            </a:r>
            <a:r>
              <a:rPr lang="pl-PL" sz="1800" b="1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pl-PL" sz="1800" b="1" dirty="0" smtClean="0">
                <a:solidFill>
                  <a:srgbClr val="FF0000"/>
                </a:solidFill>
                <a:latin typeface="Arial" pitchFamily="34" charset="0"/>
              </a:rPr>
              <a:t>do </a:t>
            </a:r>
            <a:r>
              <a:rPr lang="pl-PL" sz="1800" b="1" i="1" dirty="0" smtClean="0">
                <a:solidFill>
                  <a:srgbClr val="FF0000"/>
                </a:solidFill>
                <a:latin typeface="Arial" pitchFamily="34" charset="0"/>
              </a:rPr>
              <a:t>wariantów Uprawy jagodowe - cd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600" dirty="0">
              <a:latin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600" dirty="0" smtClean="0">
                <a:solidFill>
                  <a:srgbClr val="FF0000"/>
                </a:solidFill>
                <a:latin typeface="Arial" pitchFamily="34" charset="0"/>
              </a:rPr>
              <a:t>WAŻNE dla rolników realizujących </a:t>
            </a:r>
            <a:r>
              <a:rPr lang="pl-PL" sz="1600" u="sng" dirty="0" smtClean="0">
                <a:solidFill>
                  <a:srgbClr val="FF0000"/>
                </a:solidFill>
                <a:latin typeface="Arial" pitchFamily="34" charset="0"/>
              </a:rPr>
              <a:t>od 2016 r. „ZOBOWIĄZANIE EKOLOGICZNE </a:t>
            </a:r>
            <a:br>
              <a:rPr lang="pl-PL" sz="1600" u="sng" dirty="0" smtClean="0">
                <a:solidFill>
                  <a:srgbClr val="FF0000"/>
                </a:solidFill>
                <a:latin typeface="Arial" pitchFamily="34" charset="0"/>
              </a:rPr>
            </a:br>
            <a:r>
              <a:rPr lang="pl-PL" sz="1600" u="sng" dirty="0" smtClean="0">
                <a:solidFill>
                  <a:srgbClr val="FF0000"/>
                </a:solidFill>
                <a:latin typeface="Arial" pitchFamily="34" charset="0"/>
              </a:rPr>
              <a:t>NA GRUNTACH ORNYCH”</a:t>
            </a:r>
            <a:r>
              <a:rPr lang="pl-PL" sz="1600" dirty="0" smtClean="0">
                <a:solidFill>
                  <a:srgbClr val="FF0000"/>
                </a:solidFill>
                <a:latin typeface="Arial" pitchFamily="34" charset="0"/>
              </a:rPr>
              <a:t> i </a:t>
            </a:r>
            <a:r>
              <a:rPr lang="pl-PL" sz="1600" dirty="0">
                <a:solidFill>
                  <a:srgbClr val="FF0000"/>
                </a:solidFill>
                <a:latin typeface="Arial" pitchFamily="34" charset="0"/>
              </a:rPr>
              <a:t>nierealizujących </a:t>
            </a:r>
            <a:r>
              <a:rPr lang="pl-PL" sz="1600" dirty="0" smtClean="0">
                <a:solidFill>
                  <a:srgbClr val="FF0000"/>
                </a:solidFill>
                <a:latin typeface="Arial" pitchFamily="34" charset="0"/>
              </a:rPr>
              <a:t>jednocześnie „zobowiązania w ramach upraw sadowniczych”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500" dirty="0" smtClean="0">
                <a:latin typeface="Arial" pitchFamily="34" charset="0"/>
              </a:rPr>
              <a:t>Rolnik, który rozpoczął w 2016 r. realizację działania Rolnictwo ekologiczne w ramach „zobowiązania na GO” </a:t>
            </a:r>
            <a:r>
              <a:rPr lang="pl-PL" sz="1500" u="sng" dirty="0" smtClean="0">
                <a:latin typeface="Arial" pitchFamily="34" charset="0"/>
              </a:rPr>
              <a:t>i nie realizuje jednocześnie </a:t>
            </a:r>
            <a:r>
              <a:rPr lang="pl-PL" sz="1500" dirty="0" smtClean="0">
                <a:latin typeface="Arial" pitchFamily="34" charset="0"/>
              </a:rPr>
              <a:t>„zobowiązania w ramach upraw sadowniczych” może w 2017 r. również na innych gruntach niż grunty z dotychczasowym zobowiązaniem na GO – zadeklarować uprawę agrestu </a:t>
            </a:r>
            <a:r>
              <a:rPr lang="pl-PL" sz="1500" dirty="0">
                <a:latin typeface="Arial" pitchFamily="34" charset="0"/>
              </a:rPr>
              <a:t>(</a:t>
            </a:r>
            <a:r>
              <a:rPr lang="pl-PL" sz="1500" dirty="0" smtClean="0">
                <a:latin typeface="Arial" pitchFamily="34" charset="0"/>
              </a:rPr>
              <a:t>porzeczki agrestu), borówki wysokiej </a:t>
            </a:r>
            <a:r>
              <a:rPr lang="pl-PL" sz="1500" dirty="0">
                <a:latin typeface="Arial" pitchFamily="34" charset="0"/>
              </a:rPr>
              <a:t>i </a:t>
            </a:r>
            <a:r>
              <a:rPr lang="pl-PL" sz="1500" dirty="0" smtClean="0">
                <a:latin typeface="Arial" pitchFamily="34" charset="0"/>
              </a:rPr>
              <a:t>średniej, jeżyny </a:t>
            </a:r>
            <a:r>
              <a:rPr lang="pl-PL" sz="1500" dirty="0">
                <a:latin typeface="Arial" pitchFamily="34" charset="0"/>
              </a:rPr>
              <a:t>i </a:t>
            </a:r>
            <a:r>
              <a:rPr lang="pl-PL" sz="1500" dirty="0" smtClean="0">
                <a:latin typeface="Arial" pitchFamily="34" charset="0"/>
              </a:rPr>
              <a:t>porzeczki tzn. powiększyć obszar „zobowiązania na GO”.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1600" dirty="0">
              <a:latin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600" dirty="0" smtClean="0">
                <a:latin typeface="Arial" pitchFamily="34" charset="0"/>
              </a:rPr>
              <a:t>ROK 2016                                                         ROK 2017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/>
              <a:pPr>
                <a:defRPr/>
              </a:pPr>
              <a:t>15</a:t>
            </a:fld>
            <a:endParaRPr lang="pl-PL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95536" y="908720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Rolnictwo ekologiczne PROW 2014-2020</a:t>
            </a:r>
          </a:p>
          <a:p>
            <a:endParaRPr lang="pl-PL" altLang="pl-PL" sz="28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683568" y="6093296"/>
            <a:ext cx="1152128" cy="64807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1835696" y="5445224"/>
            <a:ext cx="1080120" cy="129614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Zobowiązanie </a:t>
            </a:r>
            <a:r>
              <a:rPr lang="pl-PL" sz="1200" dirty="0" smtClean="0">
                <a:solidFill>
                  <a:schemeClr val="tx1"/>
                </a:solidFill>
              </a:rPr>
              <a:t>w sadach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4597790" y="6093073"/>
            <a:ext cx="1152128" cy="648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850346" y="5448771"/>
            <a:ext cx="1607701" cy="77677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agrest, lub borówka wysoka lub średnia, lub jeżyna lub porzeczka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675666" y="6186387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/>
              <a:t>Zobowiązanie na GO</a:t>
            </a:r>
            <a:endParaRPr lang="pl-PL" sz="1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790" y="6195234"/>
            <a:ext cx="115252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Łącznik prostoliniowy 11"/>
          <p:cNvCxnSpPr/>
          <p:nvPr/>
        </p:nvCxnSpPr>
        <p:spPr>
          <a:xfrm>
            <a:off x="1691680" y="5301208"/>
            <a:ext cx="1368152" cy="1556792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oliniowy 13"/>
          <p:cNvCxnSpPr/>
          <p:nvPr/>
        </p:nvCxnSpPr>
        <p:spPr>
          <a:xfrm flipV="1">
            <a:off x="1835696" y="5301208"/>
            <a:ext cx="1224136" cy="14401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315" y="5445224"/>
            <a:ext cx="1103313" cy="132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01028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49829" y="1539712"/>
            <a:ext cx="8354619" cy="482475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1600" dirty="0" smtClean="0">
              <a:solidFill>
                <a:prstClr val="black"/>
              </a:solidFill>
              <a:latin typeface="Arial" pitchFamily="34" charset="0"/>
            </a:endParaRPr>
          </a:p>
          <a:p>
            <a:pPr lvl="0"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000" b="1" dirty="0" smtClean="0">
                <a:solidFill>
                  <a:srgbClr val="FF0000"/>
                </a:solidFill>
                <a:latin typeface="Arial" pitchFamily="34" charset="0"/>
              </a:rPr>
              <a:t>Sposób deklaracji </a:t>
            </a:r>
            <a:r>
              <a:rPr lang="pl-PL" sz="2000" b="1" dirty="0">
                <a:solidFill>
                  <a:srgbClr val="FF0000"/>
                </a:solidFill>
                <a:latin typeface="Arial" pitchFamily="34" charset="0"/>
              </a:rPr>
              <a:t>we wniosku o płatność </a:t>
            </a:r>
            <a:r>
              <a:rPr lang="pl-PL" sz="2000" b="1" dirty="0" smtClean="0">
                <a:solidFill>
                  <a:srgbClr val="FF0000"/>
                </a:solidFill>
                <a:latin typeface="Arial" pitchFamily="34" charset="0"/>
              </a:rPr>
              <a:t>ekologiczną w 2017 r. </a:t>
            </a:r>
          </a:p>
          <a:p>
            <a:pPr lvl="0"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700" dirty="0" smtClean="0">
                <a:solidFill>
                  <a:prstClr val="black"/>
                </a:solidFill>
                <a:latin typeface="Arial" pitchFamily="34" charset="0"/>
              </a:rPr>
              <a:t>bez zmian tj.:</a:t>
            </a:r>
          </a:p>
          <a:p>
            <a:pPr lvl="0"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1700" dirty="0">
              <a:solidFill>
                <a:prstClr val="black"/>
              </a:solidFill>
              <a:latin typeface="Arial" pitchFamily="34" charset="0"/>
            </a:endParaRPr>
          </a:p>
          <a:p>
            <a:pPr marL="285750" indent="-285750" algn="just" eaLnBrk="1" hangingPunct="1">
              <a:lnSpc>
                <a:spcPct val="110000"/>
              </a:lnSpc>
              <a:spcBef>
                <a:spcPts val="600"/>
              </a:spcBef>
            </a:pPr>
            <a:r>
              <a:rPr lang="pl-PL" sz="1700" dirty="0">
                <a:solidFill>
                  <a:prstClr val="black"/>
                </a:solidFill>
                <a:latin typeface="Arial" pitchFamily="34" charset="0"/>
              </a:rPr>
              <a:t>d</a:t>
            </a:r>
            <a:r>
              <a:rPr lang="pl-PL" sz="1700" dirty="0" smtClean="0">
                <a:solidFill>
                  <a:prstClr val="black"/>
                </a:solidFill>
                <a:latin typeface="Arial" pitchFamily="34" charset="0"/>
              </a:rPr>
              <a:t>eklaracja agrestu </a:t>
            </a:r>
            <a:r>
              <a:rPr lang="pl-PL" sz="1700" dirty="0">
                <a:solidFill>
                  <a:prstClr val="black"/>
                </a:solidFill>
                <a:latin typeface="Arial" pitchFamily="34" charset="0"/>
              </a:rPr>
              <a:t>(porzeczka agrest), </a:t>
            </a:r>
            <a:r>
              <a:rPr lang="pl-PL" sz="1700" dirty="0" smtClean="0">
                <a:solidFill>
                  <a:prstClr val="black"/>
                </a:solidFill>
                <a:latin typeface="Arial" pitchFamily="34" charset="0"/>
              </a:rPr>
              <a:t>borówki wysokiej </a:t>
            </a:r>
            <a:r>
              <a:rPr lang="pl-PL" sz="1700" dirty="0">
                <a:solidFill>
                  <a:prstClr val="black"/>
                </a:solidFill>
                <a:latin typeface="Arial" pitchFamily="34" charset="0"/>
              </a:rPr>
              <a:t>i </a:t>
            </a:r>
            <a:r>
              <a:rPr lang="pl-PL" sz="1700" dirty="0" smtClean="0">
                <a:solidFill>
                  <a:prstClr val="black"/>
                </a:solidFill>
                <a:latin typeface="Arial" pitchFamily="34" charset="0"/>
              </a:rPr>
              <a:t>średniej, jeżyny </a:t>
            </a:r>
            <a:br>
              <a:rPr lang="pl-PL" sz="1700" dirty="0" smtClean="0">
                <a:solidFill>
                  <a:prstClr val="black"/>
                </a:solidFill>
                <a:latin typeface="Arial" pitchFamily="34" charset="0"/>
              </a:rPr>
            </a:br>
            <a:r>
              <a:rPr lang="pl-PL" sz="1700" dirty="0" smtClean="0">
                <a:solidFill>
                  <a:prstClr val="black"/>
                </a:solidFill>
                <a:latin typeface="Arial" pitchFamily="34" charset="0"/>
              </a:rPr>
              <a:t>i porzeczki </a:t>
            </a:r>
            <a:r>
              <a:rPr lang="pl-PL" sz="1700" dirty="0">
                <a:solidFill>
                  <a:prstClr val="black"/>
                </a:solidFill>
                <a:latin typeface="Arial" pitchFamily="34" charset="0"/>
              </a:rPr>
              <a:t>zarówno w ramach </a:t>
            </a:r>
            <a:r>
              <a:rPr lang="pl-PL" sz="1700" i="1" dirty="0">
                <a:solidFill>
                  <a:prstClr val="black"/>
                </a:solidFill>
                <a:latin typeface="Arial" pitchFamily="34" charset="0"/>
              </a:rPr>
              <a:t>wariantu Podstawowe uprawy sadownicze </a:t>
            </a:r>
            <a:r>
              <a:rPr lang="pl-PL" sz="1700" dirty="0" smtClean="0">
                <a:solidFill>
                  <a:prstClr val="black"/>
                </a:solidFill>
                <a:latin typeface="Arial" pitchFamily="34" charset="0"/>
              </a:rPr>
              <a:t>jak i </a:t>
            </a:r>
            <a:r>
              <a:rPr lang="pl-PL" sz="1700" i="1" dirty="0">
                <a:solidFill>
                  <a:prstClr val="black"/>
                </a:solidFill>
                <a:latin typeface="Arial" pitchFamily="34" charset="0"/>
              </a:rPr>
              <a:t>wariantów Uprawy jagodowe </a:t>
            </a:r>
            <a:r>
              <a:rPr lang="pl-PL" sz="1700" dirty="0">
                <a:solidFill>
                  <a:prstClr val="black"/>
                </a:solidFill>
                <a:latin typeface="Arial" pitchFamily="34" charset="0"/>
              </a:rPr>
              <a:t>– jest </a:t>
            </a:r>
            <a:r>
              <a:rPr lang="pl-PL" sz="1700" dirty="0" smtClean="0">
                <a:solidFill>
                  <a:prstClr val="black"/>
                </a:solidFill>
                <a:latin typeface="Arial" pitchFamily="34" charset="0"/>
              </a:rPr>
              <a:t>prawidłowa</a:t>
            </a:r>
          </a:p>
          <a:p>
            <a:pPr marL="285750" indent="-285750" algn="just" eaLnBrk="1" hangingPunct="1">
              <a:lnSpc>
                <a:spcPct val="110000"/>
              </a:lnSpc>
              <a:spcBef>
                <a:spcPts val="600"/>
              </a:spcBef>
            </a:pPr>
            <a:r>
              <a:rPr lang="pl-PL" sz="1700" i="1" dirty="0">
                <a:solidFill>
                  <a:prstClr val="black"/>
                </a:solidFill>
                <a:latin typeface="Arial" pitchFamily="34" charset="0"/>
              </a:rPr>
              <a:t>w</a:t>
            </a:r>
            <a:r>
              <a:rPr lang="pl-PL" sz="1700" i="1" dirty="0" smtClean="0">
                <a:solidFill>
                  <a:prstClr val="black"/>
                </a:solidFill>
                <a:latin typeface="Arial" pitchFamily="34" charset="0"/>
              </a:rPr>
              <a:t>ariant Uprawy jagodowe</a:t>
            </a:r>
            <a:r>
              <a:rPr lang="pl-PL" sz="1700" dirty="0" smtClean="0">
                <a:solidFill>
                  <a:prstClr val="black"/>
                </a:solidFill>
                <a:latin typeface="Arial" pitchFamily="34" charset="0"/>
              </a:rPr>
              <a:t>:</a:t>
            </a:r>
          </a:p>
          <a:p>
            <a:pPr marL="719138" lvl="0" algn="just" eaLnBrk="1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sz="1700" dirty="0" smtClean="0">
                <a:solidFill>
                  <a:prstClr val="black"/>
                </a:solidFill>
                <a:latin typeface="Arial" pitchFamily="34" charset="0"/>
              </a:rPr>
              <a:t>    truskawka, malina, poziomka – deklaruje się tylko wariant;</a:t>
            </a:r>
          </a:p>
          <a:p>
            <a:pPr marL="719138" algn="just" eaLnBrk="1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sz="1700" dirty="0" smtClean="0">
                <a:solidFill>
                  <a:prstClr val="black"/>
                </a:solidFill>
                <a:latin typeface="Arial" pitchFamily="34" charset="0"/>
              </a:rPr>
              <a:t>     agrest </a:t>
            </a:r>
            <a:r>
              <a:rPr lang="pl-PL" sz="1700" dirty="0">
                <a:solidFill>
                  <a:prstClr val="black"/>
                </a:solidFill>
                <a:latin typeface="Arial" pitchFamily="34" charset="0"/>
              </a:rPr>
              <a:t>(porzeczka agrest), </a:t>
            </a:r>
            <a:r>
              <a:rPr lang="pl-PL" sz="1700" dirty="0" smtClean="0">
                <a:solidFill>
                  <a:prstClr val="black"/>
                </a:solidFill>
                <a:latin typeface="Arial" pitchFamily="34" charset="0"/>
              </a:rPr>
              <a:t>borówka wysoka </a:t>
            </a:r>
            <a:r>
              <a:rPr lang="pl-PL" sz="1700" dirty="0">
                <a:solidFill>
                  <a:prstClr val="black"/>
                </a:solidFill>
                <a:latin typeface="Arial" pitchFamily="34" charset="0"/>
              </a:rPr>
              <a:t>i </a:t>
            </a:r>
            <a:r>
              <a:rPr lang="pl-PL" sz="1700" dirty="0" smtClean="0">
                <a:solidFill>
                  <a:prstClr val="black"/>
                </a:solidFill>
                <a:latin typeface="Arial" pitchFamily="34" charset="0"/>
              </a:rPr>
              <a:t>średnia, jeżyna </a:t>
            </a:r>
            <a:r>
              <a:rPr lang="pl-PL" sz="1700" dirty="0">
                <a:solidFill>
                  <a:prstClr val="black"/>
                </a:solidFill>
                <a:latin typeface="Arial" pitchFamily="34" charset="0"/>
              </a:rPr>
              <a:t>i </a:t>
            </a:r>
            <a:r>
              <a:rPr lang="pl-PL" sz="1700" dirty="0" smtClean="0">
                <a:solidFill>
                  <a:prstClr val="black"/>
                </a:solidFill>
                <a:latin typeface="Arial" pitchFamily="34" charset="0"/>
              </a:rPr>
              <a:t>porzeczka  </a:t>
            </a:r>
            <a:r>
              <a:rPr lang="pl-PL" sz="1700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lang="pl-PL" sz="1700" dirty="0" smtClean="0">
                <a:solidFill>
                  <a:prstClr val="black"/>
                </a:solidFill>
                <a:latin typeface="Arial" pitchFamily="34" charset="0"/>
              </a:rPr>
              <a:t> deklaruje </a:t>
            </a:r>
            <a:r>
              <a:rPr lang="pl-PL" sz="1700" dirty="0">
                <a:solidFill>
                  <a:prstClr val="black"/>
                </a:solidFill>
                <a:latin typeface="Arial" pitchFamily="34" charset="0"/>
              </a:rPr>
              <a:t>się </a:t>
            </a:r>
            <a:r>
              <a:rPr lang="pl-PL" sz="1700" b="1" u="sng" dirty="0" smtClean="0">
                <a:solidFill>
                  <a:prstClr val="black"/>
                </a:solidFill>
                <a:latin typeface="Arial" pitchFamily="34" charset="0"/>
              </a:rPr>
              <a:t>wariant i roślinę</a:t>
            </a:r>
            <a:r>
              <a:rPr lang="pl-PL" sz="1700" dirty="0" smtClean="0">
                <a:solidFill>
                  <a:prstClr val="black"/>
                </a:solidFill>
                <a:latin typeface="Arial" pitchFamily="34" charset="0"/>
              </a:rPr>
              <a:t>.</a:t>
            </a:r>
            <a:endParaRPr lang="pl-PL" sz="1700" dirty="0">
              <a:solidFill>
                <a:prstClr val="black"/>
              </a:solidFill>
              <a:latin typeface="Arial" pitchFamily="34" charset="0"/>
            </a:endParaRPr>
          </a:p>
          <a:p>
            <a:pPr marL="285750" lvl="0" indent="-285750" algn="just" eaLnBrk="1" hangingPunct="1">
              <a:lnSpc>
                <a:spcPct val="110000"/>
              </a:lnSpc>
              <a:spcBef>
                <a:spcPts val="600"/>
              </a:spcBef>
              <a:buFontTx/>
              <a:buChar char="-"/>
            </a:pPr>
            <a:endParaRPr lang="pl-PL" sz="1600" dirty="0" smtClean="0">
              <a:solidFill>
                <a:prstClr val="black"/>
              </a:solidFill>
              <a:latin typeface="Arial" pitchFamily="34" charset="0"/>
            </a:endParaRPr>
          </a:p>
          <a:p>
            <a:pPr lvl="0"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600" dirty="0" smtClean="0">
                <a:solidFill>
                  <a:prstClr val="black"/>
                </a:solidFill>
                <a:latin typeface="Arial" pitchFamily="34" charset="0"/>
              </a:rPr>
              <a:t> </a:t>
            </a:r>
          </a:p>
          <a:p>
            <a:pPr lvl="0"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1600" dirty="0">
              <a:solidFill>
                <a:prstClr val="black"/>
              </a:solidFill>
              <a:latin typeface="Arial" pitchFamily="34" charset="0"/>
            </a:endParaRPr>
          </a:p>
          <a:p>
            <a:pPr lvl="0"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16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95536" y="908720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Rolnictwo ekologiczne PROW 2014-2020</a:t>
            </a:r>
            <a:endParaRPr lang="pl-PL" altLang="pl-PL" sz="28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2445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rostokąt 52"/>
          <p:cNvSpPr/>
          <p:nvPr/>
        </p:nvSpPr>
        <p:spPr>
          <a:xfrm>
            <a:off x="7086864" y="1628800"/>
            <a:ext cx="64807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go</a:t>
            </a:r>
            <a:endParaRPr lang="pl-PL" dirty="0"/>
          </a:p>
        </p:txBody>
      </p:sp>
      <p:sp>
        <p:nvSpPr>
          <p:cNvPr id="52" name="Prostokąt 51"/>
          <p:cNvSpPr/>
          <p:nvPr/>
        </p:nvSpPr>
        <p:spPr>
          <a:xfrm>
            <a:off x="7086864" y="2276872"/>
            <a:ext cx="64807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49829" y="1601431"/>
            <a:ext cx="8642652" cy="518457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altLang="pl-PL" sz="17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 zmiany od 2017 r.</a:t>
            </a:r>
          </a:p>
          <a:p>
            <a:pPr marL="342900" indent="-342900" algn="just" eaLnBrk="1" hangingPunct="1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l-PL" altLang="pl-PL" sz="15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Rolnik </a:t>
            </a:r>
            <a:r>
              <a:rPr lang="pl-PL" altLang="pl-PL" sz="1500" kern="0" dirty="0">
                <a:latin typeface="Arial" panose="020B0604020202020204" pitchFamily="34" charset="0"/>
                <a:cs typeface="Arial" panose="020B0604020202020204" pitchFamily="34" charset="0"/>
              </a:rPr>
              <a:t>może realizować jednocześnie więcej niż jedno </a:t>
            </a:r>
            <a:r>
              <a:rPr lang="pl-PL" altLang="pl-PL" sz="15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(innego rodzaju) zobowiązanie ekologiczne. Zobowiązania te mogą być podjęte w każdym roku (a nie jak dotychczas w pierwszym i drugim) – dotyczy to również rolników, którzy rozpoczęli działanie Rolnictwo ekologiczne                 w 2015 i 2016 r.;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altLang="pl-PL" sz="17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alt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altLang="pl-PL" sz="17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alt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altLang="pl-PL" sz="17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alt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altLang="pl-PL" sz="17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alt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altLang="pl-PL" sz="17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alt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2015    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95536" y="908720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Rolnictwo ekologiczne PROW 2014-2020</a:t>
            </a:r>
            <a:endParaRPr lang="pl-PL" altLang="pl-PL" sz="28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/>
              <a:pPr>
                <a:defRPr/>
              </a:pPr>
              <a:t>17</a:t>
            </a:fld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967036" y="4855184"/>
            <a:ext cx="648072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SAD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979901" y="3484986"/>
            <a:ext cx="648072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SAD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979901" y="4193719"/>
            <a:ext cx="648072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SAD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1766148" y="4193719"/>
            <a:ext cx="648072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TUZ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1737521" y="4855184"/>
            <a:ext cx="648072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TUZ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1730610" y="5557697"/>
            <a:ext cx="648072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TUZ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5495781" y="3461695"/>
            <a:ext cx="648072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SAD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5508104" y="4193719"/>
            <a:ext cx="648072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SAD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5498737" y="4855184"/>
            <a:ext cx="648072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SAD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5498737" y="5544613"/>
            <a:ext cx="648072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SAD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960162" y="5544613"/>
            <a:ext cx="648072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SAD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5492333" y="6165304"/>
            <a:ext cx="648072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SAD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967036" y="6197948"/>
            <a:ext cx="648072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SAD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6283923" y="4855184"/>
            <a:ext cx="648072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TUZ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6283923" y="4183432"/>
            <a:ext cx="648072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TUZ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7086864" y="4183432"/>
            <a:ext cx="64807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GO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7" name="Nawias klamrowy zamykający 26"/>
          <p:cNvSpPr/>
          <p:nvPr/>
        </p:nvSpPr>
        <p:spPr>
          <a:xfrm>
            <a:off x="2843808" y="3836417"/>
            <a:ext cx="216024" cy="22322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Nawias klamrowy zamykający 28"/>
          <p:cNvSpPr/>
          <p:nvPr/>
        </p:nvSpPr>
        <p:spPr>
          <a:xfrm>
            <a:off x="7861748" y="3067308"/>
            <a:ext cx="216024" cy="22322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pole tekstowe 27"/>
          <p:cNvSpPr txBox="1"/>
          <p:nvPr/>
        </p:nvSpPr>
        <p:spPr>
          <a:xfrm>
            <a:off x="3275856" y="454740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DOTYCHCZAS</a:t>
            </a:r>
            <a:endParaRPr lang="pl-PL" sz="1400" dirty="0"/>
          </a:p>
        </p:txBody>
      </p:sp>
      <p:sp>
        <p:nvSpPr>
          <p:cNvPr id="31" name="pole tekstowe 30"/>
          <p:cNvSpPr txBox="1"/>
          <p:nvPr/>
        </p:nvSpPr>
        <p:spPr>
          <a:xfrm>
            <a:off x="8153656" y="3836417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/>
              <a:t>PO</a:t>
            </a:r>
          </a:p>
          <a:p>
            <a:r>
              <a:rPr lang="pl-PL" sz="1400" dirty="0" smtClean="0"/>
              <a:t>ZMIANACH</a:t>
            </a:r>
            <a:endParaRPr lang="pl-PL" sz="1400" dirty="0"/>
          </a:p>
        </p:txBody>
      </p:sp>
      <p:sp>
        <p:nvSpPr>
          <p:cNvPr id="38" name="Prostokąt 37"/>
          <p:cNvSpPr/>
          <p:nvPr/>
        </p:nvSpPr>
        <p:spPr>
          <a:xfrm>
            <a:off x="6300192" y="5512218"/>
            <a:ext cx="648072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TUZ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1" name="Prostokąt 40"/>
          <p:cNvSpPr/>
          <p:nvPr/>
        </p:nvSpPr>
        <p:spPr>
          <a:xfrm>
            <a:off x="1766148" y="3484986"/>
            <a:ext cx="648072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TUZ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7" name="Prostokąt 46"/>
          <p:cNvSpPr/>
          <p:nvPr/>
        </p:nvSpPr>
        <p:spPr>
          <a:xfrm>
            <a:off x="6300192" y="3479637"/>
            <a:ext cx="648072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TUZ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8" name="Prostokąt 47"/>
          <p:cNvSpPr/>
          <p:nvPr/>
        </p:nvSpPr>
        <p:spPr>
          <a:xfrm>
            <a:off x="7086864" y="3483166"/>
            <a:ext cx="64807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GO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9" name="Prostokąt 48"/>
          <p:cNvSpPr/>
          <p:nvPr/>
        </p:nvSpPr>
        <p:spPr>
          <a:xfrm>
            <a:off x="7086864" y="2852936"/>
            <a:ext cx="64807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GO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0" name="Prostokąt 49"/>
          <p:cNvSpPr/>
          <p:nvPr/>
        </p:nvSpPr>
        <p:spPr>
          <a:xfrm>
            <a:off x="6300192" y="2852936"/>
            <a:ext cx="648072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TUZ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1" name="Prostokąt 50"/>
          <p:cNvSpPr/>
          <p:nvPr/>
        </p:nvSpPr>
        <p:spPr>
          <a:xfrm>
            <a:off x="1790253" y="2852936"/>
            <a:ext cx="648072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TUZ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902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49829" y="1628800"/>
            <a:ext cx="8642652" cy="437671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altLang="pl-PL" sz="20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 zmiany od 2017 r</a:t>
            </a:r>
            <a:r>
              <a:rPr lang="pl-PL" altLang="pl-PL" sz="17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altLang="pl-PL" sz="17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110000"/>
              </a:lnSpc>
              <a:spcBef>
                <a:spcPts val="600"/>
              </a:spcBef>
              <a:buFont typeface="+mj-lt"/>
              <a:buAutoNum type="arabicPeriod" startAt="2"/>
            </a:pPr>
            <a:r>
              <a:rPr lang="pl-PL" alt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Skutki niespełnienia warunków przyznania płatności ekologicznej:</a:t>
            </a:r>
          </a:p>
          <a:p>
            <a:pPr marL="342900" indent="376238" algn="just" eaLnBrk="1" hangingPunct="1">
              <a:lnSpc>
                <a:spcPct val="110000"/>
              </a:lnSpc>
              <a:spcBef>
                <a:spcPts val="600"/>
              </a:spcBef>
            </a:pPr>
            <a:r>
              <a:rPr lang="pl-PL" altLang="pl-PL" sz="1700" kern="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alt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pierwszym roku – zobowiązanie ekologiczne nie jest podjęte;</a:t>
            </a:r>
          </a:p>
          <a:p>
            <a:pPr marL="342900" indent="376238" algn="just" eaLnBrk="1" hangingPunct="1">
              <a:lnSpc>
                <a:spcPct val="110000"/>
              </a:lnSpc>
              <a:spcBef>
                <a:spcPts val="600"/>
              </a:spcBef>
            </a:pPr>
            <a:r>
              <a:rPr lang="pl-PL" altLang="pl-PL" sz="1700" kern="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alt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roku drugim i latach następnych – zobowiązanie ekologiczne </a:t>
            </a:r>
            <a:br>
              <a:rPr lang="pl-PL" alt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jest kontynuowane;</a:t>
            </a:r>
          </a:p>
          <a:p>
            <a:pPr marL="342900" indent="376238" algn="just" eaLnBrk="1" hangingPunct="1">
              <a:lnSpc>
                <a:spcPct val="110000"/>
              </a:lnSpc>
              <a:spcBef>
                <a:spcPts val="600"/>
              </a:spcBef>
            </a:pPr>
            <a:endParaRPr lang="pl-PL" altLang="pl-PL" sz="17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 algn="just" eaLnBrk="1" hangingPunct="1">
              <a:lnSpc>
                <a:spcPct val="110000"/>
              </a:lnSpc>
              <a:spcBef>
                <a:spcPts val="600"/>
              </a:spcBef>
              <a:buFont typeface="+mj-lt"/>
              <a:buAutoNum type="arabicPeriod" startAt="3"/>
            </a:pPr>
            <a:r>
              <a:rPr lang="pl-PL" alt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Do wyliczania minimalnej obsady zwierząt dla pakietów 5. i 11. Uprawy paszowe nie bierze się pod uwagę powierzchni gruntów z uprawą na zielony nawóz;</a:t>
            </a:r>
          </a:p>
          <a:p>
            <a:pPr marL="342900" indent="376238" algn="just" eaLnBrk="1" hangingPunct="1">
              <a:lnSpc>
                <a:spcPct val="110000"/>
              </a:lnSpc>
              <a:spcBef>
                <a:spcPts val="600"/>
              </a:spcBef>
            </a:pPr>
            <a:endParaRPr lang="pl-PL" altLang="pl-PL" sz="17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95536" y="908720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Rolnictwo ekologiczne PROW 2014-2020</a:t>
            </a:r>
            <a:endParaRPr lang="pl-PL" altLang="pl-PL" sz="28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/>
              <a:pPr>
                <a:defRPr/>
              </a:pPr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83189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49829" y="1700808"/>
            <a:ext cx="8354619" cy="46636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000" b="1" dirty="0">
                <a:solidFill>
                  <a:srgbClr val="FF0000"/>
                </a:solidFill>
                <a:latin typeface="Arial" pitchFamily="34" charset="0"/>
              </a:rPr>
              <a:t>Inne zmiany od 2017 r</a:t>
            </a:r>
            <a:r>
              <a:rPr lang="pl-PL" sz="2000" b="1" dirty="0" smtClean="0">
                <a:solidFill>
                  <a:srgbClr val="FF0000"/>
                </a:solidFill>
                <a:latin typeface="Arial" pitchFamily="34" charset="0"/>
              </a:rPr>
              <a:t>. - cd.</a:t>
            </a:r>
          </a:p>
          <a:p>
            <a:pPr marL="342900" indent="-342900" algn="just" eaLnBrk="1" hangingPunct="1">
              <a:lnSpc>
                <a:spcPct val="110000"/>
              </a:lnSpc>
              <a:spcBef>
                <a:spcPts val="600"/>
              </a:spcBef>
              <a:buFont typeface="+mj-lt"/>
              <a:buAutoNum type="arabicPeriod" startAt="4"/>
            </a:pPr>
            <a:r>
              <a:rPr lang="pl-PL" sz="1700" dirty="0" smtClean="0">
                <a:latin typeface="Arial" pitchFamily="34" charset="0"/>
              </a:rPr>
              <a:t>Rolnik </a:t>
            </a:r>
            <a:r>
              <a:rPr lang="pl-PL" sz="1700" dirty="0">
                <a:latin typeface="Arial" pitchFamily="34" charset="0"/>
              </a:rPr>
              <a:t>zobowiązany jest do dostarczenia do ARiMR wymaganych dokumentów w terminie określonym w przepisach. Jeśli tego nie zrobi, zostanie wezwany do ich dostarczenia </a:t>
            </a:r>
            <a:r>
              <a:rPr lang="pl-PL" sz="1700" dirty="0" smtClean="0">
                <a:latin typeface="Arial" pitchFamily="34" charset="0"/>
              </a:rPr>
              <a:t>w </a:t>
            </a:r>
            <a:r>
              <a:rPr lang="pl-PL" sz="1700" dirty="0">
                <a:latin typeface="Arial" pitchFamily="34" charset="0"/>
              </a:rPr>
              <a:t>terminie do 7 dni od otrzymania wezwania do ich dostarczenia. </a:t>
            </a:r>
            <a:r>
              <a:rPr lang="pl-PL" sz="1700" b="1" dirty="0">
                <a:latin typeface="Arial" pitchFamily="34" charset="0"/>
              </a:rPr>
              <a:t>Sankcje za ich niedostarczenie rolnik otrzyma jednak dopiero wtedy kiedy nie zrobi tego do dnia wydania decyzji </a:t>
            </a:r>
            <a:r>
              <a:rPr lang="pl-PL" sz="1700" dirty="0">
                <a:latin typeface="Arial" pitchFamily="34" charset="0"/>
              </a:rPr>
              <a:t>(nie dotyczy </a:t>
            </a:r>
            <a:r>
              <a:rPr lang="pl-PL" sz="1700" i="1" dirty="0">
                <a:latin typeface="Arial" pitchFamily="34" charset="0"/>
              </a:rPr>
              <a:t>Oświadczenia o rodzaju uprawianej na danym gruncie uprawy </a:t>
            </a:r>
            <a:r>
              <a:rPr lang="pl-PL" sz="1700" i="1" dirty="0" smtClean="0">
                <a:latin typeface="Arial" pitchFamily="34" charset="0"/>
              </a:rPr>
              <a:t>sadowniczej</a:t>
            </a:r>
            <a:r>
              <a:rPr lang="pl-PL" sz="1700" dirty="0" smtClean="0">
                <a:latin typeface="Arial" pitchFamily="34" charset="0"/>
              </a:rPr>
              <a:t>);</a:t>
            </a:r>
          </a:p>
          <a:p>
            <a:pPr marL="342900" indent="-342900" algn="just" eaLnBrk="1" hangingPunct="1">
              <a:lnSpc>
                <a:spcPct val="110000"/>
              </a:lnSpc>
              <a:spcBef>
                <a:spcPts val="600"/>
              </a:spcBef>
              <a:buFont typeface="+mj-lt"/>
              <a:buAutoNum type="arabicPeriod" startAt="4"/>
            </a:pPr>
            <a:endParaRPr lang="pl-PL" sz="1700" dirty="0" smtClean="0">
              <a:latin typeface="Arial" pitchFamily="34" charset="0"/>
            </a:endParaRPr>
          </a:p>
          <a:p>
            <a:pPr marL="342900" indent="-342900" algn="just" eaLnBrk="1" hangingPunct="1">
              <a:lnSpc>
                <a:spcPct val="110000"/>
              </a:lnSpc>
              <a:spcBef>
                <a:spcPts val="600"/>
              </a:spcBef>
              <a:buFont typeface="+mj-lt"/>
              <a:buAutoNum type="arabicPeriod" startAt="4"/>
            </a:pPr>
            <a:r>
              <a:rPr lang="pl-PL" sz="1700" dirty="0" smtClean="0">
                <a:latin typeface="Arial" pitchFamily="34" charset="0"/>
              </a:rPr>
              <a:t>Rozszerzenie listy roślin: o </a:t>
            </a:r>
            <a:r>
              <a:rPr lang="pl-PL" sz="1700" b="1" dirty="0" smtClean="0">
                <a:latin typeface="Arial" pitchFamily="34" charset="0"/>
              </a:rPr>
              <a:t>topinambur</a:t>
            </a:r>
            <a:r>
              <a:rPr lang="pl-PL" sz="1700" dirty="0" smtClean="0">
                <a:latin typeface="Arial" pitchFamily="34" charset="0"/>
              </a:rPr>
              <a:t> (pakiet </a:t>
            </a:r>
            <a:r>
              <a:rPr lang="pl-PL" sz="1700" dirty="0">
                <a:latin typeface="Arial" pitchFamily="34" charset="0"/>
              </a:rPr>
              <a:t>1. i 7</a:t>
            </a:r>
            <a:r>
              <a:rPr lang="pl-PL" sz="1700" dirty="0" smtClean="0">
                <a:latin typeface="Arial" pitchFamily="34" charset="0"/>
              </a:rPr>
              <a:t>.), </a:t>
            </a:r>
            <a:r>
              <a:rPr lang="pl-PL" sz="1700" b="1" dirty="0" smtClean="0">
                <a:latin typeface="Arial" pitchFamily="34" charset="0"/>
              </a:rPr>
              <a:t>groch </a:t>
            </a:r>
            <a:r>
              <a:rPr lang="pl-PL" sz="1700" b="1" dirty="0">
                <a:latin typeface="Arial" pitchFamily="34" charset="0"/>
              </a:rPr>
              <a:t>siewny z rośliną </a:t>
            </a:r>
            <a:r>
              <a:rPr lang="pl-PL" sz="1700" b="1" dirty="0" smtClean="0">
                <a:latin typeface="Arial" pitchFamily="34" charset="0"/>
              </a:rPr>
              <a:t>podporową</a:t>
            </a:r>
            <a:r>
              <a:rPr lang="pl-PL" sz="1700" dirty="0" smtClean="0">
                <a:latin typeface="Arial" pitchFamily="34" charset="0"/>
              </a:rPr>
              <a:t> (pakiet 1., 7., 5. i 11.), </a:t>
            </a:r>
            <a:r>
              <a:rPr lang="pl-PL" sz="1700" b="1" dirty="0" smtClean="0">
                <a:latin typeface="Arial" pitchFamily="34" charset="0"/>
              </a:rPr>
              <a:t>wykę </a:t>
            </a:r>
            <a:r>
              <a:rPr lang="pl-PL" sz="1700" b="1" dirty="0">
                <a:latin typeface="Arial" pitchFamily="34" charset="0"/>
              </a:rPr>
              <a:t>kosmatą </a:t>
            </a:r>
            <a:r>
              <a:rPr lang="pl-PL" sz="1700" b="1" dirty="0" smtClean="0">
                <a:latin typeface="Arial" pitchFamily="34" charset="0"/>
              </a:rPr>
              <a:t>na materiał siewny (w </a:t>
            </a:r>
            <a:r>
              <a:rPr lang="pl-PL" sz="1700" b="1" dirty="0">
                <a:latin typeface="Arial" pitchFamily="34" charset="0"/>
              </a:rPr>
              <a:t>tym </a:t>
            </a:r>
            <a:r>
              <a:rPr lang="pl-PL" sz="1700" b="1" dirty="0" smtClean="0">
                <a:latin typeface="Arial" pitchFamily="34" charset="0"/>
              </a:rPr>
              <a:t/>
            </a:r>
            <a:br>
              <a:rPr lang="pl-PL" sz="1700" b="1" dirty="0" smtClean="0">
                <a:latin typeface="Arial" pitchFamily="34" charset="0"/>
              </a:rPr>
            </a:br>
            <a:r>
              <a:rPr lang="pl-PL" sz="1700" b="1" dirty="0" smtClean="0">
                <a:latin typeface="Arial" pitchFamily="34" charset="0"/>
              </a:rPr>
              <a:t>z </a:t>
            </a:r>
            <a:r>
              <a:rPr lang="pl-PL" sz="1700" b="1" dirty="0">
                <a:latin typeface="Arial" pitchFamily="34" charset="0"/>
              </a:rPr>
              <a:t>rośliną podporową) jako uprawę </a:t>
            </a:r>
            <a:r>
              <a:rPr lang="pl-PL" sz="1700" b="1" dirty="0" smtClean="0">
                <a:latin typeface="Arial" pitchFamily="34" charset="0"/>
              </a:rPr>
              <a:t>roczną </a:t>
            </a:r>
            <a:r>
              <a:rPr lang="pl-PL" sz="1700" dirty="0" smtClean="0">
                <a:latin typeface="Arial" pitchFamily="34" charset="0"/>
              </a:rPr>
              <a:t>(pakiet 1. i 7.), </a:t>
            </a:r>
            <a:r>
              <a:rPr lang="pl-PL" sz="1700" b="1" dirty="0">
                <a:latin typeface="Arial" pitchFamily="34" charset="0"/>
              </a:rPr>
              <a:t>wykę kosmatą </a:t>
            </a:r>
            <a:r>
              <a:rPr lang="pl-PL" sz="1700" b="1" dirty="0" smtClean="0">
                <a:latin typeface="Arial" pitchFamily="34" charset="0"/>
              </a:rPr>
              <a:t>(</a:t>
            </a:r>
            <a:r>
              <a:rPr lang="pl-PL" sz="1700" b="1" dirty="0">
                <a:latin typeface="Arial" pitchFamily="34" charset="0"/>
              </a:rPr>
              <a:t>w tym </a:t>
            </a:r>
            <a:r>
              <a:rPr lang="pl-PL" sz="1700" b="1" dirty="0" smtClean="0">
                <a:latin typeface="Arial" pitchFamily="34" charset="0"/>
              </a:rPr>
              <a:t>z </a:t>
            </a:r>
            <a:r>
              <a:rPr lang="pl-PL" sz="1700" b="1" dirty="0">
                <a:latin typeface="Arial" pitchFamily="34" charset="0"/>
              </a:rPr>
              <a:t>rośliną podporową) jako uprawę </a:t>
            </a:r>
            <a:r>
              <a:rPr lang="pl-PL" sz="1700" b="1" dirty="0" smtClean="0">
                <a:latin typeface="Arial" pitchFamily="34" charset="0"/>
              </a:rPr>
              <a:t>roczną </a:t>
            </a:r>
            <a:r>
              <a:rPr lang="pl-PL" sz="1700" dirty="0" smtClean="0">
                <a:latin typeface="Arial" pitchFamily="34" charset="0"/>
              </a:rPr>
              <a:t>(pakiet 5. i 11.), </a:t>
            </a:r>
            <a:r>
              <a:rPr lang="pl-PL" sz="1700" b="1" dirty="0" smtClean="0">
                <a:latin typeface="Arial" pitchFamily="34" charset="0"/>
              </a:rPr>
              <a:t>skorzonerę </a:t>
            </a:r>
            <a:r>
              <a:rPr lang="pl-PL" sz="1700" dirty="0" smtClean="0">
                <a:latin typeface="Arial" pitchFamily="34" charset="0"/>
              </a:rPr>
              <a:t>(pakiet 2. i 8.), </a:t>
            </a:r>
            <a:r>
              <a:rPr lang="pl-PL" sz="1700" b="1" dirty="0" smtClean="0">
                <a:latin typeface="Arial" pitchFamily="34" charset="0"/>
              </a:rPr>
              <a:t>babkę </a:t>
            </a:r>
            <a:r>
              <a:rPr lang="pl-PL" sz="1700" b="1" dirty="0" err="1" smtClean="0">
                <a:latin typeface="Arial" pitchFamily="34" charset="0"/>
              </a:rPr>
              <a:t>płesznik</a:t>
            </a:r>
            <a:r>
              <a:rPr lang="pl-PL" sz="1700" b="1" dirty="0" smtClean="0">
                <a:latin typeface="Arial" pitchFamily="34" charset="0"/>
              </a:rPr>
              <a:t> </a:t>
            </a:r>
            <a:r>
              <a:rPr lang="pl-PL" sz="1700" dirty="0" smtClean="0">
                <a:latin typeface="Arial" pitchFamily="34" charset="0"/>
              </a:rPr>
              <a:t>(pakiet 3. </a:t>
            </a:r>
            <a:r>
              <a:rPr lang="pl-PL" sz="1700" dirty="0">
                <a:latin typeface="Arial" pitchFamily="34" charset="0"/>
              </a:rPr>
              <a:t>i </a:t>
            </a:r>
            <a:r>
              <a:rPr lang="pl-PL" sz="1700" dirty="0" smtClean="0">
                <a:latin typeface="Arial" pitchFamily="34" charset="0"/>
              </a:rPr>
              <a:t>9.), </a:t>
            </a:r>
            <a:r>
              <a:rPr lang="pl-PL" sz="1700" b="1" dirty="0" smtClean="0">
                <a:latin typeface="Arial" pitchFamily="34" charset="0"/>
              </a:rPr>
              <a:t>pigwowiec </a:t>
            </a:r>
            <a:r>
              <a:rPr lang="pl-PL" sz="1700" b="1" dirty="0">
                <a:latin typeface="Arial" pitchFamily="34" charset="0"/>
              </a:rPr>
              <a:t>japoński, </a:t>
            </a:r>
            <a:r>
              <a:rPr lang="pl-PL" sz="1700" b="1" dirty="0" err="1">
                <a:latin typeface="Arial" pitchFamily="34" charset="0"/>
              </a:rPr>
              <a:t>świdośliwę</a:t>
            </a:r>
            <a:r>
              <a:rPr lang="pl-PL" sz="1700" b="1" dirty="0">
                <a:latin typeface="Arial" pitchFamily="34" charset="0"/>
              </a:rPr>
              <a:t>, żurawinę </a:t>
            </a:r>
            <a:r>
              <a:rPr lang="pl-PL" sz="1700" b="1" dirty="0" smtClean="0">
                <a:latin typeface="Arial" pitchFamily="34" charset="0"/>
              </a:rPr>
              <a:t>i </a:t>
            </a:r>
            <a:r>
              <a:rPr lang="pl-PL" sz="1700" b="1" dirty="0">
                <a:latin typeface="Arial" pitchFamily="34" charset="0"/>
              </a:rPr>
              <a:t>różę </a:t>
            </a:r>
            <a:r>
              <a:rPr lang="pl-PL" sz="1700" b="1" dirty="0" smtClean="0">
                <a:latin typeface="Arial" pitchFamily="34" charset="0"/>
              </a:rPr>
              <a:t>jabłkowatą </a:t>
            </a:r>
            <a:r>
              <a:rPr lang="pl-PL" sz="1700" dirty="0" smtClean="0">
                <a:latin typeface="Arial" pitchFamily="34" charset="0"/>
              </a:rPr>
              <a:t>(wariant 4.2. </a:t>
            </a:r>
            <a:r>
              <a:rPr lang="pl-PL" sz="1700" dirty="0">
                <a:latin typeface="Arial" pitchFamily="34" charset="0"/>
              </a:rPr>
              <a:t>i </a:t>
            </a:r>
            <a:r>
              <a:rPr lang="pl-PL" sz="1700" dirty="0" smtClean="0">
                <a:latin typeface="Arial" pitchFamily="34" charset="0"/>
              </a:rPr>
              <a:t>10.2.);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95536" y="908720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Rolnictwo ekologiczne PROW 2014-2020</a:t>
            </a:r>
            <a:endParaRPr lang="pl-PL" altLang="pl-PL" sz="28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504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49829" y="1688224"/>
            <a:ext cx="8642652" cy="496855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just">
              <a:buNone/>
            </a:pPr>
            <a:endParaRPr lang="pl-PL" sz="3600" b="1" u="sng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2000" b="1" kern="0" dirty="0" smtClean="0">
                <a:latin typeface="Arial"/>
              </a:rPr>
              <a:t>Zmiany w zakresie działania Rolnictwo ekologiczne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2000" b="1" kern="0" dirty="0" smtClean="0">
                <a:latin typeface="Arial"/>
              </a:rPr>
              <a:t>(</a:t>
            </a:r>
            <a:r>
              <a:rPr lang="pl-PL" altLang="pl-PL" sz="2000" b="1" kern="0" dirty="0" smtClean="0">
                <a:solidFill>
                  <a:srgbClr val="FF0000"/>
                </a:solidFill>
                <a:latin typeface="Arial"/>
              </a:rPr>
              <a:t>rozporządzenie z dnia 12 kwietnia 2017 r</a:t>
            </a:r>
            <a:r>
              <a:rPr lang="pl-PL" altLang="pl-PL" sz="2000" b="1" kern="0" dirty="0" smtClean="0">
                <a:latin typeface="Arial"/>
              </a:rPr>
              <a:t>.):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pl-PL" altLang="pl-PL" sz="1800" b="1" kern="0" dirty="0" smtClean="0">
              <a:latin typeface="Arial"/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pl-PL" altLang="pl-PL" sz="1800" b="1" kern="0" dirty="0" smtClean="0">
                <a:latin typeface="Arial"/>
              </a:rPr>
              <a:t>uwzględniające </a:t>
            </a:r>
            <a:r>
              <a:rPr lang="pl-PL" altLang="pl-PL" sz="1800" b="1" u="sng" kern="0" dirty="0" smtClean="0">
                <a:latin typeface="Arial"/>
              </a:rPr>
              <a:t>tylko</a:t>
            </a:r>
            <a:r>
              <a:rPr lang="pl-PL" altLang="pl-PL" sz="1800" b="1" kern="0" dirty="0" smtClean="0">
                <a:latin typeface="Arial"/>
              </a:rPr>
              <a:t> elementy </a:t>
            </a:r>
            <a:r>
              <a:rPr lang="pl-PL" altLang="pl-PL" sz="1800" b="1" kern="0" dirty="0">
                <a:latin typeface="Arial"/>
              </a:rPr>
              <a:t>korzystne </a:t>
            </a:r>
            <a:r>
              <a:rPr lang="pl-PL" altLang="pl-PL" sz="1800" b="1" kern="0" dirty="0" smtClean="0">
                <a:latin typeface="Arial"/>
              </a:rPr>
              <a:t>dla rolników i te do których rolnicy mogą się dostosować; </a:t>
            </a:r>
          </a:p>
          <a:p>
            <a:pPr marL="342900" indent="-342900">
              <a:spcBef>
                <a:spcPct val="0"/>
              </a:spcBef>
              <a:defRPr/>
            </a:pPr>
            <a:endParaRPr lang="pl-PL" altLang="pl-PL" sz="1800" b="1" kern="0" dirty="0" smtClean="0">
              <a:latin typeface="Arial"/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pl-PL" altLang="pl-PL" sz="1800" b="1" kern="0" dirty="0" smtClean="0">
                <a:latin typeface="Arial"/>
              </a:rPr>
              <a:t>wprowadzające dodatkowe wymogi dla </a:t>
            </a:r>
            <a:r>
              <a:rPr lang="pl-PL" altLang="pl-PL" sz="1800" b="1" kern="0" dirty="0" err="1" smtClean="0">
                <a:latin typeface="Arial"/>
              </a:rPr>
              <a:t>nowonasadzonych</a:t>
            </a:r>
            <a:r>
              <a:rPr lang="pl-PL" altLang="pl-PL" sz="1800" b="1" kern="0" dirty="0" smtClean="0">
                <a:latin typeface="Arial"/>
              </a:rPr>
              <a:t> upraw sadowniczych (obok wymagań jakościowych materiału </a:t>
            </a:r>
            <a:r>
              <a:rPr lang="pl-PL" altLang="pl-PL" sz="1800" b="1" kern="0" dirty="0" err="1" smtClean="0">
                <a:latin typeface="Arial"/>
              </a:rPr>
              <a:t>nasadzeniowego</a:t>
            </a:r>
            <a:r>
              <a:rPr lang="pl-PL" altLang="pl-PL" sz="1800" b="1" kern="0" dirty="0" smtClean="0">
                <a:latin typeface="Arial"/>
              </a:rPr>
              <a:t>).</a:t>
            </a:r>
            <a:endParaRPr lang="pl-PL" altLang="pl-PL" sz="1800" b="1" kern="0" dirty="0">
              <a:latin typeface="Arial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pl-PL" altLang="pl-PL" sz="2000" b="1" kern="0" dirty="0">
              <a:latin typeface="Arial"/>
            </a:endParaRPr>
          </a:p>
          <a:p>
            <a:pPr lvl="0" algn="ctr">
              <a:spcBef>
                <a:spcPts val="0"/>
              </a:spcBef>
              <a:buNone/>
            </a:pPr>
            <a:endParaRPr lang="pl-PL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3733" y="1124744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3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Rolnictwo ekologiczne PROW 2014-2020</a:t>
            </a:r>
            <a:endParaRPr lang="pl-PL" altLang="pl-PL" sz="32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755576" y="5877272"/>
            <a:ext cx="7955146" cy="779504"/>
            <a:chOff x="755576" y="5877272"/>
            <a:chExt cx="7955146" cy="779504"/>
          </a:xfrm>
        </p:grpSpPr>
        <p:pic>
          <p:nvPicPr>
            <p:cNvPr id="7" name="Picture 6" descr="C:\Users\ksiemien\AppData\Local\Microsoft\Windows\INetCache\Content.Outlook\P1OBMS8H\PROW-2014-2020-logo-kolor (2)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83936" y="5877272"/>
              <a:ext cx="1126786" cy="779504"/>
            </a:xfrm>
            <a:prstGeom prst="rect">
              <a:avLst/>
            </a:prstGeom>
            <a:noFill/>
            <a:effectLst>
              <a:outerShdw blurRad="1270000" dist="50800" dir="4800000" algn="ctr" rotWithShape="0">
                <a:srgbClr val="000000">
                  <a:alpha val="0"/>
                </a:srgbClr>
              </a:outerShdw>
            </a:effectLst>
            <a:extLst/>
          </p:spPr>
        </p:pic>
        <p:pic>
          <p:nvPicPr>
            <p:cNvPr id="8" name="Picture 4" descr="https://encrypted-tbn0.gstatic.com/images?q=tbn:ANd9GcTkX0Rh93x6eulLN4WKMtl8Fd9ma6thXQiEPf0DXT7GMoNw0TyEu4dve7z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6005513"/>
              <a:ext cx="876866" cy="584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Prostokąt 8"/>
            <p:cNvSpPr/>
            <p:nvPr/>
          </p:nvSpPr>
          <p:spPr>
            <a:xfrm>
              <a:off x="2398148" y="6297607"/>
              <a:ext cx="4536504" cy="2000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l-PL" sz="700" dirty="0" smtClean="0">
                  <a:solidFill>
                    <a:srgbClr val="000000"/>
                  </a:solidFill>
                </a:rPr>
                <a:t>„</a:t>
              </a:r>
              <a:r>
                <a:rPr lang="pl-PL" sz="700" dirty="0">
                  <a:solidFill>
                    <a:srgbClr val="000000"/>
                  </a:solidFill>
                </a:rPr>
                <a:t>Europejski Fundusz Rolny na rzecz Rozwoju Obszarów Wiejskich: Europa inwestująca w obszary wiejskie”</a:t>
              </a:r>
            </a:p>
          </p:txBody>
        </p:sp>
        <p:sp>
          <p:nvSpPr>
            <p:cNvPr id="10" name="Rectangle 3"/>
            <p:cNvSpPr txBox="1">
              <a:spLocks noChangeArrowheads="1"/>
            </p:cNvSpPr>
            <p:nvPr/>
          </p:nvSpPr>
          <p:spPr bwMode="auto">
            <a:xfrm>
              <a:off x="1475656" y="5949280"/>
              <a:ext cx="6400800" cy="648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9144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3716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8288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2860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7432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2004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6576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altLang="pl-PL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Departament Płatności Bezpośrednich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altLang="pl-PL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Ministerstwo Rolnictwa i Rozwoju Wsi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56034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49829" y="1772816"/>
            <a:ext cx="8354619" cy="459165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000" b="1" dirty="0">
                <a:solidFill>
                  <a:srgbClr val="FF0000"/>
                </a:solidFill>
                <a:latin typeface="Arial" pitchFamily="34" charset="0"/>
              </a:rPr>
              <a:t>Inne zmiany od 2017 r</a:t>
            </a:r>
            <a:r>
              <a:rPr lang="pl-PL" sz="2000" b="1" dirty="0" smtClean="0">
                <a:solidFill>
                  <a:srgbClr val="FF0000"/>
                </a:solidFill>
                <a:latin typeface="Arial" pitchFamily="34" charset="0"/>
              </a:rPr>
              <a:t>. - cd.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1800" b="1" dirty="0" smtClean="0">
              <a:solidFill>
                <a:srgbClr val="FF0000"/>
              </a:solidFill>
              <a:latin typeface="Arial" pitchFamily="34" charset="0"/>
            </a:endParaRPr>
          </a:p>
          <a:p>
            <a:pPr marL="342900" indent="-342900" algn="just" eaLnBrk="1" hangingPunct="1">
              <a:lnSpc>
                <a:spcPct val="110000"/>
              </a:lnSpc>
              <a:spcBef>
                <a:spcPts val="600"/>
              </a:spcBef>
              <a:buFont typeface="+mj-lt"/>
              <a:buAutoNum type="arabicPeriod" startAt="6"/>
            </a:pPr>
            <a:r>
              <a:rPr lang="pl-PL" sz="1700" dirty="0" smtClean="0">
                <a:latin typeface="Arial" pitchFamily="34" charset="0"/>
              </a:rPr>
              <a:t>W </a:t>
            </a:r>
            <a:r>
              <a:rPr lang="pl-PL" sz="1700" dirty="0">
                <a:latin typeface="Arial" pitchFamily="34" charset="0"/>
              </a:rPr>
              <a:t>przypadku gdy zostało </a:t>
            </a:r>
            <a:r>
              <a:rPr lang="pl-PL" sz="1700" dirty="0" smtClean="0">
                <a:latin typeface="Arial" pitchFamily="34" charset="0"/>
              </a:rPr>
              <a:t>stwierdzone</a:t>
            </a:r>
            <a:r>
              <a:rPr lang="pl-PL" sz="1700" dirty="0">
                <a:latin typeface="Arial" pitchFamily="34" charset="0"/>
              </a:rPr>
              <a:t>, że </a:t>
            </a:r>
            <a:r>
              <a:rPr lang="pl-PL" sz="1700" b="1" dirty="0">
                <a:latin typeface="Arial" pitchFamily="34" charset="0"/>
              </a:rPr>
              <a:t>rolnik nie posiada </a:t>
            </a:r>
            <a:r>
              <a:rPr lang="pl-PL" sz="1700" b="1" dirty="0" smtClean="0">
                <a:latin typeface="Arial" pitchFamily="34" charset="0"/>
              </a:rPr>
              <a:t>planu działalności ekologicznej - </a:t>
            </a:r>
            <a:r>
              <a:rPr lang="pl-PL" sz="1700" dirty="0" smtClean="0">
                <a:latin typeface="Arial" pitchFamily="34" charset="0"/>
              </a:rPr>
              <a:t>jest on zobligowany do jego sporządzenia i dostarczenia do </a:t>
            </a:r>
            <a:r>
              <a:rPr lang="pl-PL" sz="1700" dirty="0">
                <a:latin typeface="Arial" pitchFamily="34" charset="0"/>
              </a:rPr>
              <a:t>ARiMR </a:t>
            </a:r>
            <a:r>
              <a:rPr lang="pl-PL" sz="1700" dirty="0" smtClean="0">
                <a:latin typeface="Arial" pitchFamily="34" charset="0"/>
              </a:rPr>
              <a:t>wymaganych kopii </a:t>
            </a:r>
            <a:r>
              <a:rPr lang="pl-PL" sz="1700" dirty="0">
                <a:latin typeface="Arial" pitchFamily="34" charset="0"/>
              </a:rPr>
              <a:t>stron </a:t>
            </a:r>
            <a:r>
              <a:rPr lang="pl-PL" sz="1700" dirty="0" smtClean="0">
                <a:latin typeface="Arial" pitchFamily="34" charset="0"/>
              </a:rPr>
              <a:t>tego planu najpóźniej </a:t>
            </a:r>
            <a:r>
              <a:rPr lang="pl-PL" sz="1700" dirty="0">
                <a:latin typeface="Arial" pitchFamily="34" charset="0"/>
              </a:rPr>
              <a:t>w terminie składania wniosków </a:t>
            </a:r>
            <a:r>
              <a:rPr lang="pl-PL" sz="1700" dirty="0" smtClean="0">
                <a:latin typeface="Arial" pitchFamily="34" charset="0"/>
              </a:rPr>
              <a:t>o </a:t>
            </a:r>
            <a:r>
              <a:rPr lang="pl-PL" sz="1700" dirty="0">
                <a:latin typeface="Arial" pitchFamily="34" charset="0"/>
              </a:rPr>
              <a:t>przyznanie kolejnej płatności </a:t>
            </a:r>
            <a:r>
              <a:rPr lang="pl-PL" sz="1700" dirty="0" smtClean="0">
                <a:latin typeface="Arial" pitchFamily="34" charset="0"/>
              </a:rPr>
              <a:t>ekologicznej. </a:t>
            </a:r>
            <a:endParaRPr lang="pl-PL" sz="1700" dirty="0">
              <a:latin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1700" b="1" dirty="0" smtClean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95536" y="908720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Rolnictwo ekologiczne PROW 2014-2020</a:t>
            </a:r>
            <a:endParaRPr lang="pl-PL" altLang="pl-PL" sz="28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6862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9F6A8C-F68A-4CB9-B72B-EBFDEB1E9894}" type="slidenum">
              <a:rPr lang="pl-PL" smtClean="0"/>
              <a:pPr>
                <a:defRPr/>
              </a:pPr>
              <a:t>21</a:t>
            </a:fld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282139" y="1094883"/>
            <a:ext cx="8394317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600"/>
              </a:spcBef>
            </a:pPr>
            <a:r>
              <a:rPr lang="pl-PL" altLang="pl-PL" sz="2800" b="1" kern="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rolnośrodowiskowy PROW </a:t>
            </a:r>
            <a:r>
              <a:rPr lang="pl-PL" altLang="pl-PL" sz="2800" b="1" kern="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2007-2013 </a:t>
            </a:r>
            <a:r>
              <a:rPr lang="pl-PL" altLang="pl-PL" sz="2800" b="1" kern="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pl-PL" sz="2800" b="1" kern="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Pakiet 2. Rolnictwo ekologiczne </a:t>
            </a:r>
          </a:p>
        </p:txBody>
      </p:sp>
      <p:sp>
        <p:nvSpPr>
          <p:cNvPr id="6" name="Prostokąt 5"/>
          <p:cNvSpPr/>
          <p:nvPr/>
        </p:nvSpPr>
        <p:spPr>
          <a:xfrm>
            <a:off x="149728" y="2134702"/>
            <a:ext cx="852672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pl-PL" altLang="pl-PL" sz="20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Zmiany </a:t>
            </a:r>
            <a:r>
              <a:rPr lang="pl-PL" altLang="pl-PL" sz="20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2017 r</a:t>
            </a:r>
            <a:r>
              <a:rPr lang="pl-PL" altLang="pl-PL" sz="20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(rozporządzenie z dnia 12 kwietnia 2017 r.)</a:t>
            </a:r>
            <a:endParaRPr lang="pl-PL" altLang="pl-PL" sz="20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22252" y="2780928"/>
            <a:ext cx="8860367" cy="381664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pl-PL" altLang="pl-PL" sz="1600" b="1" kern="0" dirty="0" smtClean="0">
                <a:latin typeface="Arial"/>
                <a:ea typeface="+mj-ea"/>
                <a:cs typeface="+mj-cs"/>
              </a:rPr>
              <a:t>Zmiana zobowiązania rolnośrodowiskowego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pl-PL" altLang="pl-PL" sz="1600" kern="0" dirty="0" smtClean="0">
              <a:latin typeface="Arial"/>
              <a:ea typeface="+mj-ea"/>
              <a:cs typeface="+mj-cs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pl-PL" altLang="pl-PL" sz="1600" kern="0" dirty="0" smtClean="0">
                <a:latin typeface="Arial"/>
                <a:ea typeface="+mj-ea"/>
                <a:cs typeface="+mj-cs"/>
              </a:rPr>
              <a:t>W </a:t>
            </a:r>
            <a:r>
              <a:rPr lang="pl-PL" altLang="pl-PL" sz="1600" kern="0" dirty="0">
                <a:latin typeface="Arial"/>
                <a:ea typeface="+mj-ea"/>
                <a:cs typeface="+mj-cs"/>
              </a:rPr>
              <a:t>przypadku </a:t>
            </a:r>
            <a:r>
              <a:rPr lang="pl-PL" altLang="pl-PL" sz="1600" kern="0" dirty="0" smtClean="0">
                <a:latin typeface="Arial"/>
                <a:ea typeface="+mj-ea"/>
                <a:cs typeface="+mj-cs"/>
              </a:rPr>
              <a:t>uprawy </a:t>
            </a:r>
            <a:r>
              <a:rPr lang="pl-PL" altLang="pl-PL" sz="1600" kern="0" dirty="0">
                <a:latin typeface="Arial"/>
                <a:ea typeface="+mj-ea"/>
                <a:cs typeface="+mj-cs"/>
              </a:rPr>
              <a:t>w ramach wariantu </a:t>
            </a:r>
            <a:r>
              <a:rPr lang="pl-PL" altLang="pl-PL" sz="1600" kern="0" dirty="0" smtClean="0">
                <a:latin typeface="Arial"/>
                <a:ea typeface="+mj-ea"/>
                <a:cs typeface="+mj-cs"/>
              </a:rPr>
              <a:t>2.9. i 2.10.: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pl-PL" altLang="pl-PL" sz="1600" kern="0" dirty="0">
              <a:latin typeface="Arial"/>
              <a:ea typeface="+mj-ea"/>
              <a:cs typeface="+mj-cs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pl-PL" altLang="pl-PL" sz="1600" kern="0" dirty="0">
                <a:latin typeface="Arial"/>
                <a:ea typeface="+mj-ea"/>
                <a:cs typeface="+mj-cs"/>
              </a:rPr>
              <a:t>agrestu (porzeczki agrestu</a:t>
            </a:r>
            <a:r>
              <a:rPr lang="pl-PL" altLang="pl-PL" sz="1600" kern="0" dirty="0" smtClean="0">
                <a:latin typeface="Arial"/>
                <a:ea typeface="+mj-ea"/>
                <a:cs typeface="+mj-cs"/>
              </a:rPr>
              <a:t>),</a:t>
            </a:r>
          </a:p>
          <a:p>
            <a:pPr marL="285750" indent="-285750">
              <a:spcBef>
                <a:spcPct val="0"/>
              </a:spcBef>
              <a:defRPr/>
            </a:pPr>
            <a:r>
              <a:rPr lang="pl-PL" altLang="pl-PL" sz="1600" kern="0" dirty="0" smtClean="0">
                <a:latin typeface="Arial"/>
                <a:ea typeface="+mj-ea"/>
                <a:cs typeface="+mj-cs"/>
              </a:rPr>
              <a:t>borówki </a:t>
            </a:r>
            <a:r>
              <a:rPr lang="pl-PL" altLang="pl-PL" sz="1600" kern="0" dirty="0">
                <a:latin typeface="Arial"/>
                <a:ea typeface="+mj-ea"/>
                <a:cs typeface="+mj-cs"/>
              </a:rPr>
              <a:t>wysokiej i średniej</a:t>
            </a:r>
            <a:r>
              <a:rPr lang="pl-PL" altLang="pl-PL" sz="1600" kern="0" dirty="0" smtClean="0">
                <a:latin typeface="Arial"/>
                <a:ea typeface="+mj-ea"/>
                <a:cs typeface="+mj-cs"/>
              </a:rPr>
              <a:t>,</a:t>
            </a:r>
          </a:p>
          <a:p>
            <a:pPr marL="285750" indent="-285750">
              <a:spcBef>
                <a:spcPct val="0"/>
              </a:spcBef>
              <a:defRPr/>
            </a:pPr>
            <a:r>
              <a:rPr lang="pl-PL" altLang="pl-PL" sz="1600" kern="0" dirty="0" smtClean="0">
                <a:latin typeface="Arial"/>
                <a:ea typeface="+mj-ea"/>
                <a:cs typeface="+mj-cs"/>
              </a:rPr>
              <a:t>jeżyny,</a:t>
            </a:r>
          </a:p>
          <a:p>
            <a:pPr marL="285750" indent="-285750">
              <a:spcBef>
                <a:spcPct val="0"/>
              </a:spcBef>
              <a:defRPr/>
            </a:pPr>
            <a:r>
              <a:rPr lang="pl-PL" altLang="pl-PL" sz="1600" kern="0" dirty="0" smtClean="0">
                <a:latin typeface="Arial"/>
                <a:ea typeface="+mj-ea"/>
                <a:cs typeface="+mj-cs"/>
              </a:rPr>
              <a:t>porzeczki</a:t>
            </a:r>
            <a:endParaRPr lang="pl-PL" altLang="pl-PL" sz="1600" kern="0" dirty="0">
              <a:latin typeface="Arial"/>
              <a:ea typeface="+mj-ea"/>
              <a:cs typeface="+mj-cs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pl-PL" altLang="pl-PL" sz="1600" kern="0" dirty="0" smtClean="0">
              <a:latin typeface="Arial"/>
              <a:ea typeface="+mj-ea"/>
              <a:cs typeface="+mj-cs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pl-PL" altLang="pl-PL" sz="1600" kern="0" dirty="0">
                <a:latin typeface="Arial"/>
                <a:ea typeface="+mj-ea"/>
                <a:cs typeface="+mj-cs"/>
              </a:rPr>
              <a:t>m</a:t>
            </a:r>
            <a:r>
              <a:rPr lang="pl-PL" altLang="pl-PL" sz="1600" kern="0" dirty="0" smtClean="0">
                <a:latin typeface="Arial"/>
                <a:ea typeface="+mj-ea"/>
                <a:cs typeface="+mj-cs"/>
              </a:rPr>
              <a:t>ożliwa jest zmiana tych roślin na </a:t>
            </a:r>
            <a:r>
              <a:rPr lang="pl-PL" altLang="pl-PL" sz="1600" kern="0" dirty="0">
                <a:latin typeface="Arial"/>
                <a:ea typeface="+mj-ea"/>
                <a:cs typeface="+mj-cs"/>
              </a:rPr>
              <a:t>inną </a:t>
            </a:r>
            <a:r>
              <a:rPr lang="pl-PL" altLang="pl-PL" sz="1600" kern="0" dirty="0" smtClean="0">
                <a:latin typeface="Arial"/>
                <a:ea typeface="+mj-ea"/>
                <a:cs typeface="+mj-cs"/>
              </a:rPr>
              <a:t>roślinę uprawianą w </a:t>
            </a:r>
            <a:r>
              <a:rPr lang="pl-PL" altLang="pl-PL" sz="1600" kern="0" dirty="0">
                <a:latin typeface="Arial"/>
                <a:ea typeface="+mj-ea"/>
                <a:cs typeface="+mj-cs"/>
              </a:rPr>
              <a:t>ramach wariantu </a:t>
            </a:r>
            <a:r>
              <a:rPr lang="pl-PL" altLang="pl-PL" sz="1600" kern="0" dirty="0" smtClean="0">
                <a:latin typeface="Arial"/>
                <a:ea typeface="+mj-ea"/>
                <a:cs typeface="+mj-cs"/>
              </a:rPr>
              <a:t>2.1., 2.2., 2.5., 2.6., 2.7., lub 2.8. lub na </a:t>
            </a:r>
            <a:r>
              <a:rPr lang="pl-PL" altLang="pl-PL" sz="1600" kern="0" dirty="0">
                <a:latin typeface="Arial"/>
                <a:ea typeface="+mj-ea"/>
                <a:cs typeface="+mj-cs"/>
              </a:rPr>
              <a:t>truskawkę, lub </a:t>
            </a:r>
            <a:r>
              <a:rPr lang="pl-PL" altLang="pl-PL" sz="1600" kern="0" dirty="0" smtClean="0">
                <a:latin typeface="Arial"/>
                <a:ea typeface="+mj-ea"/>
                <a:cs typeface="+mj-cs"/>
              </a:rPr>
              <a:t>na poziomkę</a:t>
            </a:r>
            <a:r>
              <a:rPr lang="pl-PL" altLang="pl-PL" sz="1600" kern="0" dirty="0">
                <a:latin typeface="Arial"/>
                <a:ea typeface="+mj-ea"/>
                <a:cs typeface="+mj-cs"/>
              </a:rPr>
              <a:t>, lub </a:t>
            </a:r>
            <a:r>
              <a:rPr lang="pl-PL" altLang="pl-PL" sz="1600" kern="0" dirty="0" smtClean="0">
                <a:latin typeface="Arial"/>
                <a:ea typeface="+mj-ea"/>
                <a:cs typeface="+mj-cs"/>
              </a:rPr>
              <a:t>na malinę,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pl-PL" altLang="pl-PL" sz="1600" kern="0" dirty="0" smtClean="0">
              <a:latin typeface="Arial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pl-PL" altLang="pl-PL" sz="1600" kern="0" dirty="0">
                <a:latin typeface="Arial"/>
                <a:ea typeface="+mj-ea"/>
                <a:cs typeface="+mj-cs"/>
              </a:rPr>
              <a:t>i</a:t>
            </a:r>
            <a:r>
              <a:rPr lang="pl-PL" altLang="pl-PL" sz="1600" kern="0" dirty="0" smtClean="0">
                <a:latin typeface="Arial"/>
                <a:ea typeface="+mj-ea"/>
                <a:cs typeface="+mj-cs"/>
              </a:rPr>
              <a:t> tym samym zmiana wielkości </a:t>
            </a:r>
            <a:r>
              <a:rPr lang="pl-PL" altLang="pl-PL" sz="1600" kern="0" dirty="0">
                <a:latin typeface="Arial"/>
                <a:ea typeface="+mj-ea"/>
                <a:cs typeface="+mj-cs"/>
              </a:rPr>
              <a:t>obszaru, na którym jest uprawiany agrest (porzeczka agrest), lub borówka wysoka </a:t>
            </a:r>
            <a:r>
              <a:rPr lang="pl-PL" altLang="pl-PL" sz="1600" kern="0" dirty="0" smtClean="0">
                <a:latin typeface="Arial"/>
                <a:ea typeface="+mj-ea"/>
                <a:cs typeface="+mj-cs"/>
              </a:rPr>
              <a:t>i </a:t>
            </a:r>
            <a:r>
              <a:rPr lang="pl-PL" altLang="pl-PL" sz="1600" kern="0" dirty="0">
                <a:latin typeface="Arial"/>
                <a:ea typeface="+mj-ea"/>
                <a:cs typeface="+mj-cs"/>
              </a:rPr>
              <a:t>średnia, lub jeżyna, lub </a:t>
            </a:r>
            <a:r>
              <a:rPr lang="pl-PL" altLang="pl-PL" sz="1600" kern="0" dirty="0" smtClean="0">
                <a:latin typeface="Arial"/>
                <a:ea typeface="+mj-ea"/>
                <a:cs typeface="+mj-cs"/>
              </a:rPr>
              <a:t>porzeczka.</a:t>
            </a:r>
            <a:endParaRPr lang="pl-PL" altLang="pl-PL" sz="1600" kern="0" dirty="0"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96028024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9F6A8C-F68A-4CB9-B72B-EBFDEB1E9894}" type="slidenum">
              <a:rPr lang="pl-PL" smtClean="0"/>
              <a:pPr>
                <a:defRPr/>
              </a:pPr>
              <a:t>22</a:t>
            </a:fld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123442" y="2741362"/>
            <a:ext cx="234872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pl-PL" altLang="pl-PL" sz="20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Zmiany </a:t>
            </a:r>
            <a:r>
              <a:rPr lang="pl-PL" altLang="pl-PL" sz="20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2017 r.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82139" y="3356992"/>
            <a:ext cx="8250301" cy="2736304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pl-PL" altLang="pl-PL" sz="1600" kern="0" dirty="0" smtClean="0">
                <a:latin typeface="Arial"/>
                <a:ea typeface="+mj-ea"/>
                <a:cs typeface="+mj-cs"/>
              </a:rPr>
              <a:t>Rozszerzenie listy roślin o: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pl-PL" altLang="pl-PL" sz="1600" kern="0" dirty="0" smtClean="0">
              <a:latin typeface="Arial"/>
              <a:ea typeface="+mj-ea"/>
              <a:cs typeface="+mj-cs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pl-PL" altLang="pl-PL" sz="1600" kern="0" dirty="0" smtClean="0">
                <a:latin typeface="Arial"/>
                <a:ea typeface="+mj-ea"/>
                <a:cs typeface="+mj-cs"/>
              </a:rPr>
              <a:t>groch siewny (w tym peluszka) z rośliną podporową (Pakiet 1. i 2.), </a:t>
            </a:r>
          </a:p>
          <a:p>
            <a:pPr marL="285750" indent="-285750">
              <a:spcBef>
                <a:spcPct val="0"/>
              </a:spcBef>
              <a:defRPr/>
            </a:pPr>
            <a:r>
              <a:rPr lang="pl-PL" altLang="pl-PL" sz="1600" kern="0" dirty="0" smtClean="0">
                <a:latin typeface="Arial"/>
                <a:ea typeface="+mj-ea"/>
                <a:cs typeface="+mj-cs"/>
              </a:rPr>
              <a:t>babkę </a:t>
            </a:r>
            <a:r>
              <a:rPr lang="pl-PL" altLang="pl-PL" sz="1600" kern="0" dirty="0" err="1" smtClean="0">
                <a:latin typeface="Arial"/>
                <a:ea typeface="+mj-ea"/>
                <a:cs typeface="+mj-cs"/>
              </a:rPr>
              <a:t>płesznik</a:t>
            </a:r>
            <a:r>
              <a:rPr lang="pl-PL" altLang="pl-PL" sz="1600" kern="0" dirty="0" smtClean="0">
                <a:latin typeface="Arial"/>
                <a:ea typeface="+mj-ea"/>
                <a:cs typeface="+mj-cs"/>
              </a:rPr>
              <a:t> </a:t>
            </a:r>
            <a:r>
              <a:rPr lang="pl-PL" altLang="pl-PL" sz="1600" kern="0" dirty="0">
                <a:latin typeface="Arial"/>
                <a:ea typeface="+mj-ea"/>
                <a:cs typeface="+mj-cs"/>
              </a:rPr>
              <a:t>(Pakiet 1. i 2</a:t>
            </a:r>
            <a:r>
              <a:rPr lang="pl-PL" altLang="pl-PL" sz="1600" kern="0" dirty="0" smtClean="0">
                <a:latin typeface="Arial"/>
                <a:ea typeface="+mj-ea"/>
                <a:cs typeface="+mj-cs"/>
              </a:rPr>
              <a:t>.), </a:t>
            </a:r>
          </a:p>
          <a:p>
            <a:pPr marL="285750" indent="-285750">
              <a:spcBef>
                <a:spcPct val="0"/>
              </a:spcBef>
              <a:defRPr/>
            </a:pPr>
            <a:r>
              <a:rPr lang="pl-PL" altLang="pl-PL" sz="1600" kern="0" dirty="0" smtClean="0">
                <a:latin typeface="Arial"/>
                <a:ea typeface="+mj-ea"/>
                <a:cs typeface="+mj-cs"/>
              </a:rPr>
              <a:t>skorzonerę (Pakiet 2.).</a:t>
            </a:r>
            <a:endParaRPr lang="pl-PL" altLang="pl-PL" sz="1600" kern="0" dirty="0">
              <a:latin typeface="Arial"/>
              <a:ea typeface="+mj-ea"/>
              <a:cs typeface="+mj-cs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pl-PL" altLang="pl-PL" sz="1600" kern="0" dirty="0" smtClean="0">
              <a:latin typeface="Arial"/>
              <a:ea typeface="+mj-ea"/>
              <a:cs typeface="+mj-cs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82139" y="1094883"/>
            <a:ext cx="8394317" cy="151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600"/>
              </a:spcBef>
            </a:pPr>
            <a:r>
              <a:rPr lang="pl-PL" altLang="pl-PL" sz="2800" b="1" kern="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rolnośrodowiskowy PROW </a:t>
            </a:r>
            <a:r>
              <a:rPr lang="pl-PL" altLang="pl-PL" sz="2800" b="1" kern="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2007-2013 </a:t>
            </a:r>
            <a:r>
              <a:rPr lang="pl-PL" altLang="pl-PL" sz="2800" b="1" kern="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pl-PL" sz="2800" b="1" kern="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Pakiet 2. Rolnictwo </a:t>
            </a:r>
            <a:r>
              <a:rPr lang="pl-PL" altLang="pl-PL" sz="2800" b="1" kern="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ekologiczne</a:t>
            </a:r>
            <a:br>
              <a:rPr lang="pl-PL" altLang="pl-PL" sz="2800" b="1" kern="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800" b="1" kern="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Pakiet 1. Rolnictwo zrównoważone</a:t>
            </a:r>
            <a:endParaRPr lang="pl-PL" altLang="pl-PL" sz="2800" b="1" kern="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61554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49829" y="1772816"/>
            <a:ext cx="8642652" cy="496855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ctr">
              <a:buNone/>
            </a:pPr>
            <a:r>
              <a:rPr lang="pl-PL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UPRAWY SADOWNICZE: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Pakiety 4. i 10. Uprawy sadownicze (w okresie konwersji i po okresie konwersji)</a:t>
            </a:r>
          </a:p>
          <a:p>
            <a:pPr lvl="0" algn="just"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Rodzaje zobowiązań w uprawach sadowniczych:</a:t>
            </a:r>
          </a:p>
          <a:p>
            <a:pPr marL="342900" indent="-342900" algn="just">
              <a:spcBef>
                <a:spcPts val="600"/>
              </a:spcBef>
            </a:pPr>
            <a:r>
              <a:rPr lang="pl-PL" sz="20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Zobowiązanie ekologiczne w sadach:</a:t>
            </a:r>
          </a:p>
          <a:p>
            <a:pPr marL="1085850" lvl="1" indent="-342900" algn="just">
              <a:spcBef>
                <a:spcPts val="600"/>
              </a:spcBef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W 4.1.1. i 10.1.1.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Podstawowe uprawy sadownicze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1085850" lvl="1" indent="-342900" algn="just">
              <a:spcBef>
                <a:spcPts val="0"/>
              </a:spcBef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W 4.2. i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10.2. 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Ekstensywne uprawy sadownicze</a:t>
            </a:r>
          </a:p>
          <a:p>
            <a:pPr marL="342900" indent="-342900" algn="just">
              <a:spcBef>
                <a:spcPts val="600"/>
              </a:spcBef>
            </a:pPr>
            <a:r>
              <a:rPr lang="pl-PL" sz="20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Zobowiązanie ekologiczne na GO:</a:t>
            </a:r>
          </a:p>
          <a:p>
            <a:pPr marL="1085850" lvl="1" indent="-342900" algn="just">
              <a:spcBef>
                <a:spcPts val="600"/>
              </a:spcBef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 W 4.1.2. i 10.1.2.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Uprawy jagodowe </a:t>
            </a:r>
          </a:p>
          <a:p>
            <a:pPr lvl="0" algn="just">
              <a:spcBef>
                <a:spcPts val="0"/>
              </a:spcBef>
              <a:buNone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      </a:t>
            </a:r>
            <a:endParaRPr lang="pl-PL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/>
              <a:pPr>
                <a:defRPr/>
              </a:pPr>
              <a:t>3</a:t>
            </a:fld>
            <a:endParaRPr lang="pl-PL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7544" y="1124744"/>
            <a:ext cx="856895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3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Rolnictwo ekologiczne PROW 2014-2020</a:t>
            </a:r>
            <a:endParaRPr lang="pl-PL" altLang="pl-PL" sz="32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755576" y="5877272"/>
            <a:ext cx="7955146" cy="779504"/>
            <a:chOff x="755576" y="5877272"/>
            <a:chExt cx="7955146" cy="779504"/>
          </a:xfrm>
        </p:grpSpPr>
        <p:pic>
          <p:nvPicPr>
            <p:cNvPr id="7" name="Picture 6" descr="C:\Users\ksiemien\AppData\Local\Microsoft\Windows\INetCache\Content.Outlook\P1OBMS8H\PROW-2014-2020-logo-kolor (2)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83936" y="5877272"/>
              <a:ext cx="1126786" cy="779504"/>
            </a:xfrm>
            <a:prstGeom prst="rect">
              <a:avLst/>
            </a:prstGeom>
            <a:noFill/>
            <a:effectLst>
              <a:outerShdw blurRad="1270000" dist="50800" dir="4800000" algn="ctr" rotWithShape="0">
                <a:srgbClr val="000000">
                  <a:alpha val="0"/>
                </a:srgbClr>
              </a:outerShdw>
            </a:effectLst>
            <a:extLst/>
          </p:spPr>
        </p:pic>
        <p:pic>
          <p:nvPicPr>
            <p:cNvPr id="8" name="Picture 4" descr="https://encrypted-tbn0.gstatic.com/images?q=tbn:ANd9GcTkX0Rh93x6eulLN4WKMtl8Fd9ma6thXQiEPf0DXT7GMoNw0TyEu4dve7z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6005513"/>
              <a:ext cx="876866" cy="584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Prostokąt 8"/>
            <p:cNvSpPr/>
            <p:nvPr/>
          </p:nvSpPr>
          <p:spPr>
            <a:xfrm>
              <a:off x="2398148" y="6297607"/>
              <a:ext cx="4536504" cy="2000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l-PL" sz="700" dirty="0" smtClean="0">
                  <a:solidFill>
                    <a:srgbClr val="000000"/>
                  </a:solidFill>
                </a:rPr>
                <a:t>„</a:t>
              </a:r>
              <a:r>
                <a:rPr lang="pl-PL" sz="700" dirty="0">
                  <a:solidFill>
                    <a:srgbClr val="000000"/>
                  </a:solidFill>
                </a:rPr>
                <a:t>Europejski Fundusz Rolny na rzecz Rozwoju Obszarów Wiejskich: Europa inwestująca w obszary wiejskie”</a:t>
              </a:r>
            </a:p>
          </p:txBody>
        </p:sp>
        <p:sp>
          <p:nvSpPr>
            <p:cNvPr id="10" name="Rectangle 3"/>
            <p:cNvSpPr txBox="1">
              <a:spLocks noChangeArrowheads="1"/>
            </p:cNvSpPr>
            <p:nvPr/>
          </p:nvSpPr>
          <p:spPr bwMode="auto">
            <a:xfrm>
              <a:off x="1475656" y="5949280"/>
              <a:ext cx="6400800" cy="648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9144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3716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8288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2860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7432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2004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6576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altLang="pl-PL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Departament Płatności Bezpośrednich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altLang="pl-PL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Ministerstwo Rolnictwa i Rozwoju Wsi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81574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49829" y="1700808"/>
            <a:ext cx="8642652" cy="46636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18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0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Dotychczasowe przepisy - płatność ekologiczna przyznawana jedynie do: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7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DRZEW, które są</a:t>
            </a:r>
          </a:p>
          <a:p>
            <a:pPr marL="342900" indent="-342900" algn="just" eaLnBrk="1" hangingPunct="1">
              <a:lnSpc>
                <a:spcPct val="110000"/>
              </a:lnSpc>
              <a:spcBef>
                <a:spcPts val="600"/>
              </a:spcBef>
            </a:pPr>
            <a:r>
              <a:rPr lang="pl-PL" sz="1700" dirty="0" smtClean="0">
                <a:solidFill>
                  <a:srgbClr val="000000"/>
                </a:solidFill>
                <a:latin typeface="Arial" pitchFamily="34" charset="0"/>
              </a:rPr>
              <a:t>w okresie owocowania </a:t>
            </a:r>
            <a:r>
              <a:rPr lang="pl-PL" sz="1700" b="1" dirty="0" smtClean="0">
                <a:solidFill>
                  <a:srgbClr val="000000"/>
                </a:solidFill>
                <a:latin typeface="Arial" pitchFamily="34" charset="0"/>
              </a:rPr>
              <a:t>lub </a:t>
            </a:r>
          </a:p>
          <a:p>
            <a:pPr marL="342900" indent="-342900" algn="just" eaLnBrk="1" hangingPunct="1">
              <a:lnSpc>
                <a:spcPct val="110000"/>
              </a:lnSpc>
              <a:spcBef>
                <a:spcPts val="600"/>
              </a:spcBef>
            </a:pPr>
            <a:r>
              <a:rPr lang="pl-PL" sz="1700" dirty="0" smtClean="0">
                <a:solidFill>
                  <a:srgbClr val="000000"/>
                </a:solidFill>
                <a:latin typeface="Arial" pitchFamily="34" charset="0"/>
              </a:rPr>
              <a:t>uprawiane na podkładkach karłowych lub półkarłowych, a ich uprawa jest prowadzona nie krócej niż rok.</a:t>
            </a:r>
          </a:p>
          <a:p>
            <a:pPr marL="342900" indent="-342900" algn="just" eaLnBrk="1" hangingPunct="1">
              <a:lnSpc>
                <a:spcPct val="110000"/>
              </a:lnSpc>
              <a:spcBef>
                <a:spcPts val="600"/>
              </a:spcBef>
            </a:pPr>
            <a:endParaRPr lang="pl-PL" sz="1700" b="1" dirty="0" smtClean="0">
              <a:solidFill>
                <a:srgbClr val="000000"/>
              </a:solidFill>
              <a:latin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700" b="1" dirty="0" smtClean="0">
                <a:solidFill>
                  <a:srgbClr val="FF0000"/>
                </a:solidFill>
                <a:latin typeface="Arial" pitchFamily="34" charset="0"/>
              </a:rPr>
              <a:t>KRZEWÓW, które są</a:t>
            </a:r>
          </a:p>
          <a:p>
            <a:pPr marL="285750" indent="-285750" algn="just" eaLnBrk="1" hangingPunct="1">
              <a:lnSpc>
                <a:spcPct val="110000"/>
              </a:lnSpc>
              <a:spcBef>
                <a:spcPts val="600"/>
              </a:spcBef>
            </a:pPr>
            <a:r>
              <a:rPr lang="pl-PL" sz="1700" dirty="0" smtClean="0">
                <a:latin typeface="Arial" pitchFamily="34" charset="0"/>
              </a:rPr>
              <a:t>owocujące, ukorzenione </a:t>
            </a:r>
            <a:r>
              <a:rPr lang="pl-PL" sz="1700" dirty="0">
                <a:latin typeface="Arial" pitchFamily="34" charset="0"/>
              </a:rPr>
              <a:t>i </a:t>
            </a:r>
            <a:r>
              <a:rPr lang="pl-PL" sz="1700" dirty="0" smtClean="0">
                <a:latin typeface="Arial" pitchFamily="34" charset="0"/>
              </a:rPr>
              <a:t>spełniają minimalne wymagania </a:t>
            </a:r>
            <a:r>
              <a:rPr lang="pl-PL" sz="1700" dirty="0">
                <a:latin typeface="Arial" pitchFamily="34" charset="0"/>
              </a:rPr>
              <a:t>dotyczące średnicy </a:t>
            </a:r>
            <a:r>
              <a:rPr lang="pl-PL" sz="1700" dirty="0" smtClean="0">
                <a:latin typeface="Arial" pitchFamily="34" charset="0"/>
              </a:rPr>
              <a:t>pędu (</a:t>
            </a:r>
            <a:r>
              <a:rPr lang="pl-PL" sz="1700" dirty="0">
                <a:latin typeface="Arial" pitchFamily="34" charset="0"/>
              </a:rPr>
              <a:t>teraz: </a:t>
            </a:r>
            <a:r>
              <a:rPr lang="pl-PL" sz="1700" i="1" dirty="0">
                <a:latin typeface="Arial" pitchFamily="34" charset="0"/>
              </a:rPr>
              <a:t>minimalne wymagania jakościowe średnicy pędu wskazane w rozporządzeniu ekologicznym*).</a:t>
            </a:r>
          </a:p>
          <a:p>
            <a:pPr marL="285750" indent="-285750" algn="just" eaLnBrk="1" hangingPunct="1">
              <a:lnSpc>
                <a:spcPct val="110000"/>
              </a:lnSpc>
              <a:spcBef>
                <a:spcPts val="600"/>
              </a:spcBef>
            </a:pPr>
            <a:endParaRPr lang="pl-PL" sz="1700" i="1" dirty="0">
              <a:latin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200" i="1" dirty="0">
                <a:latin typeface="Arial" pitchFamily="34" charset="0"/>
              </a:rPr>
              <a:t>*nowe</a:t>
            </a:r>
          </a:p>
          <a:p>
            <a:pPr marL="285750" indent="-285750" algn="just" eaLnBrk="1" hangingPunct="1">
              <a:lnSpc>
                <a:spcPct val="110000"/>
              </a:lnSpc>
              <a:spcBef>
                <a:spcPts val="600"/>
              </a:spcBef>
            </a:pPr>
            <a:endParaRPr lang="pl-PL" sz="1700" dirty="0" smtClean="0">
              <a:latin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1700" i="1" u="sng" dirty="0" smtClean="0">
              <a:latin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16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/>
              <a:pPr>
                <a:defRPr/>
              </a:pPr>
              <a:t>4</a:t>
            </a:fld>
            <a:endParaRPr lang="pl-PL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95536" y="908720"/>
            <a:ext cx="856895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Rolnictwo ekologiczne PROW 2014-2020</a:t>
            </a:r>
            <a:endParaRPr lang="pl-PL" altLang="pl-PL" sz="28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764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77686" y="1689369"/>
            <a:ext cx="8282746" cy="46636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0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Wymogi  dla </a:t>
            </a:r>
            <a:r>
              <a:rPr lang="pl-PL" sz="2000" b="1" u="sng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dotychczas wspieranych  </a:t>
            </a:r>
            <a:r>
              <a:rPr lang="pl-PL" sz="20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upraw sadowniczych:</a:t>
            </a:r>
          </a:p>
          <a:p>
            <a:pPr marL="285750" indent="-285750" algn="just" eaLnBrk="1" hangingPunct="1">
              <a:lnSpc>
                <a:spcPct val="110000"/>
              </a:lnSpc>
              <a:spcBef>
                <a:spcPts val="600"/>
              </a:spcBef>
            </a:pPr>
            <a:r>
              <a:rPr 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coroczne </a:t>
            </a:r>
            <a:r>
              <a:rPr lang="pl-PL" sz="1700" kern="0" dirty="0">
                <a:latin typeface="Arial" panose="020B0604020202020204" pitchFamily="34" charset="0"/>
                <a:cs typeface="Arial" panose="020B0604020202020204" pitchFamily="34" charset="0"/>
              </a:rPr>
              <a:t>wykonywanie na plantacji </a:t>
            </a:r>
            <a:r>
              <a:rPr lang="pl-PL" sz="1700" u="sng" kern="0" dirty="0">
                <a:latin typeface="Arial" panose="020B0604020202020204" pitchFamily="34" charset="0"/>
                <a:cs typeface="Arial" panose="020B0604020202020204" pitchFamily="34" charset="0"/>
              </a:rPr>
              <a:t>zabiegów uprawowych i pielęgnacyjnych</a:t>
            </a:r>
            <a:r>
              <a:rPr lang="pl-PL" sz="1700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700" kern="0" dirty="0">
                <a:latin typeface="Arial" panose="020B0604020202020204" pitchFamily="34" charset="0"/>
                <a:cs typeface="Arial" panose="020B0604020202020204" pitchFamily="34" charset="0"/>
              </a:rPr>
              <a:t>szczególności usuwanie odrostów i samosiewów, zgodnie ze wskazaniami doradcy rolnośrodowiskowego, określonymi w planie działalności </a:t>
            </a:r>
            <a:r>
              <a:rPr 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ekologicznej;</a:t>
            </a:r>
            <a:endParaRPr lang="pl-PL" sz="17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eaLnBrk="1" hangingPunct="1">
              <a:lnSpc>
                <a:spcPct val="110000"/>
              </a:lnSpc>
              <a:spcBef>
                <a:spcPts val="600"/>
              </a:spcBef>
            </a:pPr>
            <a:r>
              <a:rPr lang="pl-PL" sz="1700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utrzymanie </a:t>
            </a:r>
            <a:r>
              <a:rPr lang="pl-PL" sz="1700" u="sng" kern="0" dirty="0">
                <a:latin typeface="Arial" panose="020B0604020202020204" pitchFamily="34" charset="0"/>
                <a:cs typeface="Arial" panose="020B0604020202020204" pitchFamily="34" charset="0"/>
              </a:rPr>
              <a:t>minimalnej obsady </a:t>
            </a:r>
            <a:r>
              <a:rPr lang="pl-PL" sz="1700" kern="0" dirty="0">
                <a:latin typeface="Arial" panose="020B0604020202020204" pitchFamily="34" charset="0"/>
                <a:cs typeface="Arial" panose="020B0604020202020204" pitchFamily="34" charset="0"/>
              </a:rPr>
              <a:t>dla poszczególnych gatunków roślin, </a:t>
            </a:r>
            <a:r>
              <a:rPr 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z tolerancją </a:t>
            </a:r>
            <a:r>
              <a:rPr lang="pl-PL" sz="1700" kern="0" dirty="0">
                <a:latin typeface="Arial" panose="020B0604020202020204" pitchFamily="34" charset="0"/>
                <a:cs typeface="Arial" panose="020B0604020202020204" pitchFamily="34" charset="0"/>
              </a:rPr>
              <a:t>do 10</a:t>
            </a:r>
            <a:r>
              <a:rPr 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% (np. jabłoń domowa 800 szt./ha, śliwa domowa 600 szt./ha, porzeczka 2 000 szt./ha, malina 4 000 szt./ha);</a:t>
            </a:r>
            <a:endParaRPr lang="pl-PL" sz="17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eaLnBrk="1" hangingPunct="1">
              <a:lnSpc>
                <a:spcPct val="110000"/>
              </a:lnSpc>
              <a:spcBef>
                <a:spcPts val="600"/>
              </a:spcBef>
            </a:pPr>
            <a:r>
              <a:rPr 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uprawianie </a:t>
            </a:r>
            <a:r>
              <a:rPr lang="pl-PL" sz="1700" kern="0" dirty="0">
                <a:latin typeface="Arial" panose="020B0604020202020204" pitchFamily="34" charset="0"/>
                <a:cs typeface="Arial" panose="020B0604020202020204" pitchFamily="34" charset="0"/>
              </a:rPr>
              <a:t>gatunków drzew owocowych </a:t>
            </a:r>
            <a:r>
              <a:rPr lang="pl-PL" sz="1700" u="sng" kern="0" dirty="0">
                <a:latin typeface="Arial" panose="020B0604020202020204" pitchFamily="34" charset="0"/>
                <a:cs typeface="Arial" panose="020B0604020202020204" pitchFamily="34" charset="0"/>
              </a:rPr>
              <a:t>w okresie owocowania lub krzewów owocujących</a:t>
            </a:r>
            <a:r>
              <a:rPr lang="pl-PL" sz="17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 eaLnBrk="1" hangingPunct="1">
              <a:lnSpc>
                <a:spcPct val="110000"/>
              </a:lnSpc>
              <a:spcBef>
                <a:spcPts val="600"/>
              </a:spcBef>
            </a:pPr>
            <a:r>
              <a:rPr lang="pl-PL" sz="1700" i="1" kern="0" dirty="0">
                <a:latin typeface="Arial" panose="020B0604020202020204" pitchFamily="34" charset="0"/>
                <a:cs typeface="Arial" panose="020B0604020202020204" pitchFamily="34" charset="0"/>
              </a:rPr>
              <a:t>przy ustalaniu przestrzegania </a:t>
            </a:r>
            <a:r>
              <a:rPr lang="pl-PL" sz="1700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wymogu minimalnej obsady uwzględnia </a:t>
            </a:r>
            <a:r>
              <a:rPr lang="pl-PL" sz="1700" i="1" kern="0" dirty="0">
                <a:latin typeface="Arial" panose="020B0604020202020204" pitchFamily="34" charset="0"/>
                <a:cs typeface="Arial" panose="020B0604020202020204" pitchFamily="34" charset="0"/>
              </a:rPr>
              <a:t>się </a:t>
            </a:r>
            <a:r>
              <a:rPr lang="pl-PL" sz="1700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również </a:t>
            </a:r>
            <a:r>
              <a:rPr lang="pl-PL" sz="1700" i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nowonasadzone</a:t>
            </a:r>
            <a:r>
              <a:rPr lang="pl-PL" sz="1700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drzewa i krzewy - </a:t>
            </a:r>
            <a:r>
              <a:rPr lang="pl-PL" sz="1700" i="1" kern="0" dirty="0">
                <a:latin typeface="Arial" panose="020B0604020202020204" pitchFamily="34" charset="0"/>
                <a:cs typeface="Arial" panose="020B0604020202020204" pitchFamily="34" charset="0"/>
              </a:rPr>
              <a:t>w przypadku uzupełnienia tymi </a:t>
            </a:r>
            <a:r>
              <a:rPr lang="pl-PL" sz="1700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drzewami/krzewami minimalnej obsady (</a:t>
            </a:r>
            <a:r>
              <a:rPr lang="pl-PL" sz="1700" i="1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wymóg posiadania odpowiednich dokumentów tj. dla </a:t>
            </a:r>
            <a:r>
              <a:rPr lang="pl-PL" sz="1700" i="1" u="sng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nowonasadzonych</a:t>
            </a:r>
            <a:r>
              <a:rPr lang="pl-PL" sz="1700" i="1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plantacji sadowniczych</a:t>
            </a:r>
            <a:r>
              <a:rPr lang="pl-PL" sz="1700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)*.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1400" i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400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*nowe</a:t>
            </a:r>
          </a:p>
          <a:p>
            <a:pPr marL="285750" indent="-285750" algn="just" eaLnBrk="1" hangingPunct="1">
              <a:lnSpc>
                <a:spcPct val="110000"/>
              </a:lnSpc>
              <a:spcBef>
                <a:spcPts val="600"/>
              </a:spcBef>
            </a:pPr>
            <a:endParaRPr lang="pl-PL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1600" dirty="0" smtClean="0">
              <a:solidFill>
                <a:srgbClr val="000000"/>
              </a:solidFill>
              <a:latin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/>
              <a:pPr>
                <a:defRPr/>
              </a:pPr>
              <a:t>5</a:t>
            </a:fld>
            <a:endParaRPr lang="pl-PL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95536" y="908720"/>
            <a:ext cx="856895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Rolnictwo ekologiczne PROW 2014-2020</a:t>
            </a:r>
            <a:endParaRPr lang="pl-PL" altLang="pl-PL" sz="28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5932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49829" y="1539712"/>
            <a:ext cx="8642652" cy="482475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1700" b="1" i="1" kern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0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2017 r. – do wsparcia kwalifikują się także </a:t>
            </a:r>
            <a:r>
              <a:rPr lang="pl-PL" sz="2000" b="1" kern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nowonasadzone</a:t>
            </a:r>
            <a:r>
              <a:rPr lang="pl-PL" sz="20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plantacje drzew/krzewów (obok dotychczas istniejących możliwości)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000" b="1" dirty="0" smtClean="0">
                <a:solidFill>
                  <a:srgbClr val="009900"/>
                </a:solidFill>
                <a:latin typeface="Arial" pitchFamily="34" charset="0"/>
              </a:rPr>
              <a:t>Drzewa:</a:t>
            </a:r>
          </a:p>
          <a:p>
            <a:pPr marL="285750" indent="-285750" algn="just" eaLnBrk="1" hangingPunct="1">
              <a:lnSpc>
                <a:spcPct val="110000"/>
              </a:lnSpc>
              <a:spcBef>
                <a:spcPts val="600"/>
              </a:spcBef>
            </a:pPr>
            <a:r>
              <a:rPr lang="pl-PL" sz="1700" dirty="0" smtClean="0">
                <a:latin typeface="Arial" pitchFamily="34" charset="0"/>
              </a:rPr>
              <a:t>zostały nasadzone do dnia złożenia wniosku o przyznanie płatności ekologicznej; </a:t>
            </a:r>
          </a:p>
          <a:p>
            <a:pPr marL="285750" indent="-285750" algn="just" eaLnBrk="1" hangingPunct="1">
              <a:lnSpc>
                <a:spcPct val="110000"/>
              </a:lnSpc>
              <a:spcBef>
                <a:spcPts val="600"/>
              </a:spcBef>
            </a:pPr>
            <a:r>
              <a:rPr lang="pl-PL" sz="1700" dirty="0" smtClean="0">
                <a:latin typeface="Arial" pitchFamily="34" charset="0"/>
              </a:rPr>
              <a:t>do </a:t>
            </a:r>
            <a:r>
              <a:rPr lang="pl-PL" sz="1700" dirty="0" err="1" smtClean="0">
                <a:latin typeface="Arial" pitchFamily="34" charset="0"/>
              </a:rPr>
              <a:t>nasadzeń</a:t>
            </a:r>
            <a:r>
              <a:rPr lang="pl-PL" sz="1700" dirty="0" smtClean="0">
                <a:latin typeface="Arial" pitchFamily="34" charset="0"/>
              </a:rPr>
              <a:t> użyto:</a:t>
            </a:r>
          </a:p>
          <a:p>
            <a:pPr marL="985838" indent="-266700" algn="just" eaLnBrk="1" hangingPunct="1">
              <a:lnSpc>
                <a:spcPct val="110000"/>
              </a:lnSpc>
              <a:spcBef>
                <a:spcPts val="600"/>
              </a:spcBef>
            </a:pPr>
            <a:r>
              <a:rPr lang="pl-PL" sz="1700" dirty="0" smtClean="0">
                <a:latin typeface="Arial" pitchFamily="34" charset="0"/>
              </a:rPr>
              <a:t>materiału szkółkarskiego kategorii elitarny lub kategorii kwalifikowany roślin sadowniczych lub </a:t>
            </a:r>
          </a:p>
          <a:p>
            <a:pPr marL="985838" indent="-266700" algn="just" eaLnBrk="1" hangingPunct="1">
              <a:lnSpc>
                <a:spcPct val="110000"/>
              </a:lnSpc>
              <a:spcBef>
                <a:spcPts val="600"/>
              </a:spcBef>
            </a:pPr>
            <a:r>
              <a:rPr lang="pl-PL" sz="1700" dirty="0" smtClean="0">
                <a:latin typeface="Arial" pitchFamily="34" charset="0"/>
              </a:rPr>
              <a:t>materiału szkółkarskiego CAC, który spełnia minimalne wymagania jakościowe </a:t>
            </a:r>
            <a:r>
              <a:rPr lang="pl-PL" sz="1700" u="sng" dirty="0" smtClean="0">
                <a:latin typeface="Arial" pitchFamily="34" charset="0"/>
              </a:rPr>
              <a:t>takie jak</a:t>
            </a:r>
            <a:r>
              <a:rPr lang="pl-PL" sz="1700" dirty="0" smtClean="0">
                <a:latin typeface="Arial" pitchFamily="34" charset="0"/>
              </a:rPr>
              <a:t> dla materiału szkółkarskiego kategorii </a:t>
            </a:r>
            <a:r>
              <a:rPr lang="pl-PL" sz="1700" dirty="0">
                <a:latin typeface="Arial" pitchFamily="34" charset="0"/>
              </a:rPr>
              <a:t>elitarny lub kategorii </a:t>
            </a:r>
            <a:r>
              <a:rPr lang="pl-PL" sz="1700" dirty="0" smtClean="0">
                <a:latin typeface="Arial" pitchFamily="34" charset="0"/>
              </a:rPr>
              <a:t>kwalifikowany w zakresie wysokości drzewa i średnicy pnia </a:t>
            </a:r>
            <a:r>
              <a:rPr lang="pl-PL" sz="1700" i="1" dirty="0" smtClean="0">
                <a:latin typeface="Arial" pitchFamily="34" charset="0"/>
              </a:rPr>
              <a:t>(minimalne </a:t>
            </a:r>
            <a:r>
              <a:rPr lang="pl-PL" sz="1700" i="1" dirty="0">
                <a:latin typeface="Arial" pitchFamily="34" charset="0"/>
              </a:rPr>
              <a:t>wymagania jakościowe </a:t>
            </a:r>
            <a:r>
              <a:rPr lang="pl-PL" sz="1700" i="1" dirty="0" smtClean="0">
                <a:latin typeface="Arial" pitchFamily="34" charset="0"/>
              </a:rPr>
              <a:t>wskazane w rozporządzeniu ekologicznym);</a:t>
            </a:r>
          </a:p>
          <a:p>
            <a:pPr marL="285750" indent="-285750" algn="just" eaLnBrk="1" hangingPunct="1">
              <a:lnSpc>
                <a:spcPct val="110000"/>
              </a:lnSpc>
              <a:spcBef>
                <a:spcPts val="600"/>
              </a:spcBef>
            </a:pPr>
            <a:r>
              <a:rPr lang="pl-PL" sz="1700" dirty="0" smtClean="0">
                <a:latin typeface="Arial" pitchFamily="34" charset="0"/>
              </a:rPr>
              <a:t>uprawianych drzew jest tyle, ile jest wymagane do spełnienia minimalnej obsady tych drzew;</a:t>
            </a:r>
            <a:endParaRPr lang="pl-PL" sz="1700" dirty="0">
              <a:latin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/>
              <a:pPr>
                <a:defRPr/>
              </a:pPr>
              <a:t>6</a:t>
            </a:fld>
            <a:endParaRPr lang="pl-PL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95536" y="908720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Rolnictwo ekologiczne PROW 2014-2020</a:t>
            </a:r>
            <a:endParaRPr lang="pl-PL" altLang="pl-PL" sz="28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1017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49829" y="1539712"/>
            <a:ext cx="8642652" cy="505764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0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Wymogi dla </a:t>
            </a:r>
            <a:r>
              <a:rPr lang="pl-PL" sz="2400" b="1" kern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nowozałożonych</a:t>
            </a:r>
            <a:r>
              <a:rPr lang="pl-PL" sz="24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upraw </a:t>
            </a:r>
            <a:r>
              <a:rPr lang="pl-PL" sz="20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sadowniczych </a:t>
            </a:r>
            <a:r>
              <a:rPr lang="pl-PL" sz="20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cd.: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000" b="1" dirty="0" smtClean="0">
                <a:solidFill>
                  <a:srgbClr val="009900"/>
                </a:solidFill>
                <a:latin typeface="Arial" pitchFamily="34" charset="0"/>
              </a:rPr>
              <a:t>Krzewy:</a:t>
            </a:r>
          </a:p>
          <a:p>
            <a:pPr marL="285750" indent="-285750" algn="just" eaLnBrk="1" hangingPunct="1">
              <a:lnSpc>
                <a:spcPct val="110000"/>
              </a:lnSpc>
              <a:spcBef>
                <a:spcPts val="600"/>
              </a:spcBef>
            </a:pPr>
            <a:r>
              <a:rPr lang="pl-PL" sz="1700" dirty="0" smtClean="0">
                <a:latin typeface="Arial" pitchFamily="34" charset="0"/>
              </a:rPr>
              <a:t>zostały </a:t>
            </a:r>
            <a:r>
              <a:rPr lang="pl-PL" sz="1700" dirty="0">
                <a:latin typeface="Arial" pitchFamily="34" charset="0"/>
              </a:rPr>
              <a:t>nasadzone do dnia złożenia wniosku o przyznanie płatności </a:t>
            </a:r>
            <a:r>
              <a:rPr lang="pl-PL" sz="1700" dirty="0" smtClean="0">
                <a:latin typeface="Arial" pitchFamily="34" charset="0"/>
              </a:rPr>
              <a:t>ekologicznej; </a:t>
            </a:r>
          </a:p>
          <a:p>
            <a:pPr marL="285750" indent="-285750" algn="just" eaLnBrk="1" hangingPunct="1">
              <a:lnSpc>
                <a:spcPct val="110000"/>
              </a:lnSpc>
              <a:spcBef>
                <a:spcPts val="600"/>
              </a:spcBef>
            </a:pPr>
            <a:r>
              <a:rPr lang="pl-PL" sz="1700" dirty="0" smtClean="0">
                <a:latin typeface="Arial" pitchFamily="34" charset="0"/>
              </a:rPr>
              <a:t>uprawianych </a:t>
            </a:r>
            <a:r>
              <a:rPr lang="pl-PL" sz="1700" dirty="0">
                <a:latin typeface="Arial" pitchFamily="34" charset="0"/>
              </a:rPr>
              <a:t>krzewów jest tyle, ile jest wymagane do spełnienia minimalnej obsady </a:t>
            </a:r>
            <a:r>
              <a:rPr lang="pl-PL" sz="1700" dirty="0" smtClean="0">
                <a:latin typeface="Arial" pitchFamily="34" charset="0"/>
              </a:rPr>
              <a:t>tych krzewów;</a:t>
            </a:r>
            <a:endParaRPr lang="pl-PL" sz="1700" dirty="0">
              <a:latin typeface="Arial" pitchFamily="34" charset="0"/>
            </a:endParaRPr>
          </a:p>
          <a:p>
            <a:pPr marL="285750" indent="-285750" algn="just" eaLnBrk="1" hangingPunct="1">
              <a:lnSpc>
                <a:spcPct val="110000"/>
              </a:lnSpc>
              <a:spcBef>
                <a:spcPts val="600"/>
              </a:spcBef>
            </a:pPr>
            <a:r>
              <a:rPr lang="pl-PL" sz="1700" dirty="0" smtClean="0">
                <a:latin typeface="Arial" pitchFamily="34" charset="0"/>
              </a:rPr>
              <a:t>do </a:t>
            </a:r>
            <a:r>
              <a:rPr lang="pl-PL" sz="1700" dirty="0" err="1" smtClean="0">
                <a:latin typeface="Arial" pitchFamily="34" charset="0"/>
              </a:rPr>
              <a:t>nasadzeń</a:t>
            </a:r>
            <a:r>
              <a:rPr lang="pl-PL" sz="1700" dirty="0" smtClean="0">
                <a:latin typeface="Arial" pitchFamily="34" charset="0"/>
              </a:rPr>
              <a:t> </a:t>
            </a:r>
            <a:r>
              <a:rPr lang="pl-PL" sz="1700" dirty="0">
                <a:latin typeface="Arial" pitchFamily="34" charset="0"/>
              </a:rPr>
              <a:t>użyto:</a:t>
            </a:r>
          </a:p>
          <a:p>
            <a:pPr marL="285750" indent="-19050"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700" u="sng" dirty="0" smtClean="0">
                <a:latin typeface="Arial" pitchFamily="34" charset="0"/>
              </a:rPr>
              <a:t>a) w </a:t>
            </a:r>
            <a:r>
              <a:rPr lang="pl-PL" sz="1700" u="sng" dirty="0">
                <a:latin typeface="Arial" pitchFamily="34" charset="0"/>
              </a:rPr>
              <a:t>przypadku gatunków roślin objętych ustawą o </a:t>
            </a:r>
            <a:r>
              <a:rPr lang="pl-PL" sz="1700" u="sng" dirty="0" smtClean="0">
                <a:latin typeface="Arial" pitchFamily="34" charset="0"/>
              </a:rPr>
              <a:t>nasiennictwie </a:t>
            </a:r>
            <a:r>
              <a:rPr lang="pl-PL" sz="1700" i="1" u="sng" dirty="0" smtClean="0">
                <a:latin typeface="Arial" pitchFamily="34" charset="0"/>
              </a:rPr>
              <a:t>(malina, jeżyna, porzeczka, agrest itp.)</a:t>
            </a:r>
            <a:r>
              <a:rPr lang="pl-PL" sz="1700" u="sng" dirty="0" smtClean="0">
                <a:latin typeface="Arial" pitchFamily="34" charset="0"/>
              </a:rPr>
              <a:t>:</a:t>
            </a:r>
            <a:endParaRPr lang="pl-PL" sz="1700" u="sng" dirty="0">
              <a:latin typeface="Arial" pitchFamily="34" charset="0"/>
            </a:endParaRPr>
          </a:p>
          <a:p>
            <a:pPr marL="285750" indent="255588" algn="just" eaLnBrk="1" hangingPunct="1">
              <a:lnSpc>
                <a:spcPct val="110000"/>
              </a:lnSpc>
              <a:spcBef>
                <a:spcPts val="600"/>
              </a:spcBef>
            </a:pPr>
            <a:r>
              <a:rPr lang="pl-PL" sz="1700" dirty="0" smtClean="0">
                <a:latin typeface="Arial" pitchFamily="34" charset="0"/>
              </a:rPr>
              <a:t>materiału szkółkarskiego </a:t>
            </a:r>
            <a:r>
              <a:rPr lang="pl-PL" sz="1700" dirty="0">
                <a:latin typeface="Arial" pitchFamily="34" charset="0"/>
              </a:rPr>
              <a:t>kategorii elitarny lub kategorii </a:t>
            </a:r>
            <a:r>
              <a:rPr lang="pl-PL" sz="1700" dirty="0" smtClean="0">
                <a:latin typeface="Arial" pitchFamily="34" charset="0"/>
              </a:rPr>
              <a:t>kwalifikowany roślin</a:t>
            </a:r>
            <a:br>
              <a:rPr lang="pl-PL" sz="1700" dirty="0" smtClean="0">
                <a:latin typeface="Arial" pitchFamily="34" charset="0"/>
              </a:rPr>
            </a:br>
            <a:r>
              <a:rPr lang="pl-PL" sz="1700" dirty="0" smtClean="0">
                <a:latin typeface="Arial" pitchFamily="34" charset="0"/>
              </a:rPr>
              <a:t>    sadowniczych lub</a:t>
            </a:r>
          </a:p>
          <a:p>
            <a:pPr marL="285750" indent="255588" algn="just" eaLnBrk="1" hangingPunct="1">
              <a:lnSpc>
                <a:spcPct val="110000"/>
              </a:lnSpc>
              <a:spcBef>
                <a:spcPts val="600"/>
              </a:spcBef>
            </a:pPr>
            <a:r>
              <a:rPr lang="pl-PL" sz="1700" dirty="0" smtClean="0">
                <a:latin typeface="Arial" pitchFamily="34" charset="0"/>
              </a:rPr>
              <a:t>materiału szkółkarskiego CAC</a:t>
            </a:r>
            <a:r>
              <a:rPr lang="pl-PL" sz="1700" dirty="0">
                <a:latin typeface="Arial" pitchFamily="34" charset="0"/>
              </a:rPr>
              <a:t>, który spełnia minimalne wymagania </a:t>
            </a:r>
            <a:r>
              <a:rPr lang="pl-PL" sz="1700" dirty="0" smtClean="0">
                <a:latin typeface="Arial" pitchFamily="34" charset="0"/>
              </a:rPr>
              <a:t>jakościowe</a:t>
            </a:r>
            <a:br>
              <a:rPr lang="pl-PL" sz="1700" dirty="0" smtClean="0">
                <a:latin typeface="Arial" pitchFamily="34" charset="0"/>
              </a:rPr>
            </a:br>
            <a:r>
              <a:rPr lang="pl-PL" sz="1700" dirty="0" smtClean="0">
                <a:latin typeface="Arial" pitchFamily="34" charset="0"/>
              </a:rPr>
              <a:t>    </a:t>
            </a:r>
            <a:r>
              <a:rPr lang="pl-PL" sz="1700" b="1" u="sng" dirty="0" smtClean="0">
                <a:latin typeface="Arial" pitchFamily="34" charset="0"/>
              </a:rPr>
              <a:t>takie jak </a:t>
            </a:r>
            <a:r>
              <a:rPr lang="pl-PL" sz="1700" dirty="0" smtClean="0">
                <a:latin typeface="Arial" pitchFamily="34" charset="0"/>
              </a:rPr>
              <a:t>dla materiału szkółkarskiego </a:t>
            </a:r>
            <a:r>
              <a:rPr lang="pl-PL" sz="1700" dirty="0">
                <a:latin typeface="Arial" pitchFamily="34" charset="0"/>
              </a:rPr>
              <a:t>kategorii elitarny lub kategorii </a:t>
            </a:r>
            <a:r>
              <a:rPr lang="pl-PL" sz="1700" dirty="0" smtClean="0">
                <a:latin typeface="Arial" pitchFamily="34" charset="0"/>
              </a:rPr>
              <a:t>kwalifikowany</a:t>
            </a:r>
            <a:br>
              <a:rPr lang="pl-PL" sz="1700" dirty="0" smtClean="0">
                <a:latin typeface="Arial" pitchFamily="34" charset="0"/>
              </a:rPr>
            </a:br>
            <a:r>
              <a:rPr lang="pl-PL" sz="1700" dirty="0" smtClean="0">
                <a:latin typeface="Arial" pitchFamily="34" charset="0"/>
              </a:rPr>
              <a:t>    </a:t>
            </a:r>
            <a:r>
              <a:rPr lang="pl-PL" sz="1700" dirty="0">
                <a:uFill>
                  <a:solidFill>
                    <a:srgbClr val="C00000"/>
                  </a:solidFill>
                </a:uFill>
                <a:latin typeface="Arial" pitchFamily="34" charset="0"/>
              </a:rPr>
              <a:t>w zakresie m.in. długości i średnicy </a:t>
            </a:r>
            <a:r>
              <a:rPr lang="pl-PL" sz="1700" dirty="0" smtClean="0">
                <a:uFill>
                  <a:solidFill>
                    <a:srgbClr val="C00000"/>
                  </a:solidFill>
                </a:uFill>
                <a:latin typeface="Arial" pitchFamily="34" charset="0"/>
              </a:rPr>
              <a:t>pędu </a:t>
            </a:r>
            <a:r>
              <a:rPr lang="pl-PL" sz="1700" i="1" dirty="0" smtClean="0">
                <a:latin typeface="Arial" pitchFamily="34" charset="0"/>
              </a:rPr>
              <a:t>(minimalne </a:t>
            </a:r>
            <a:r>
              <a:rPr lang="pl-PL" sz="1700" i="1" dirty="0">
                <a:latin typeface="Arial" pitchFamily="34" charset="0"/>
              </a:rPr>
              <a:t>wymagania </a:t>
            </a:r>
            <a:r>
              <a:rPr lang="pl-PL" sz="1700" i="1" dirty="0" smtClean="0">
                <a:latin typeface="Arial" pitchFamily="34" charset="0"/>
              </a:rPr>
              <a:t>jakościowe           wskazane </a:t>
            </a:r>
            <a:r>
              <a:rPr lang="pl-PL" sz="1700" i="1" dirty="0">
                <a:latin typeface="Arial" pitchFamily="34" charset="0"/>
              </a:rPr>
              <a:t>w rozporządzeniu ekologicznym</a:t>
            </a:r>
            <a:r>
              <a:rPr lang="pl-PL" sz="1700" i="1" dirty="0" smtClean="0">
                <a:latin typeface="Arial" pitchFamily="34" charset="0"/>
              </a:rPr>
              <a:t>); </a:t>
            </a:r>
            <a:endParaRPr lang="pl-PL" sz="1700" i="1" dirty="0">
              <a:latin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1700" b="1" dirty="0">
              <a:latin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/>
              <a:pPr>
                <a:defRPr/>
              </a:pPr>
              <a:t>7</a:t>
            </a:fld>
            <a:endParaRPr lang="pl-PL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77438" y="908720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Rolnictwo ekologiczne PROW 2014-2020</a:t>
            </a:r>
            <a:endParaRPr lang="pl-PL" altLang="pl-PL" sz="28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945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14438" y="1695500"/>
            <a:ext cx="8642652" cy="482475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0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Wymogi dla </a:t>
            </a:r>
            <a:r>
              <a:rPr lang="pl-PL" sz="2000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nowozałożonych</a:t>
            </a:r>
            <a:r>
              <a:rPr lang="pl-PL" sz="20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upraw sadowniczych </a:t>
            </a:r>
            <a:r>
              <a:rPr lang="pl-PL" sz="2000" b="1" kern="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drzew/krzewów</a:t>
            </a:r>
            <a:r>
              <a:rPr lang="pl-PL" sz="20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0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</a:t>
            </a:r>
            <a:r>
              <a:rPr lang="pl-PL" sz="20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</a:p>
          <a:p>
            <a:pPr marL="1028700" lvl="1" algn="just" eaLnBrk="1" hangingPunct="1">
              <a:lnSpc>
                <a:spcPct val="110000"/>
              </a:lnSpc>
              <a:spcBef>
                <a:spcPts val="600"/>
              </a:spcBef>
            </a:pPr>
            <a:r>
              <a:rPr lang="pl-PL" sz="1700" dirty="0">
                <a:uFill>
                  <a:solidFill>
                    <a:srgbClr val="C00000"/>
                  </a:solidFill>
                </a:uFill>
                <a:latin typeface="Arial" pitchFamily="34" charset="0"/>
              </a:rPr>
              <a:t>posiadanie dokumentu potwierdzającego jakość i liczbę materiału </a:t>
            </a:r>
            <a:r>
              <a:rPr lang="pl-PL" sz="1700" dirty="0" smtClean="0">
                <a:uFill>
                  <a:solidFill>
                    <a:srgbClr val="C00000"/>
                  </a:solidFill>
                </a:uFill>
                <a:latin typeface="Arial" pitchFamily="34" charset="0"/>
              </a:rPr>
              <a:t>szkółkarskiego </a:t>
            </a:r>
            <a:r>
              <a:rPr lang="pl-PL" sz="1700" dirty="0">
                <a:uFill>
                  <a:solidFill>
                    <a:srgbClr val="C00000"/>
                  </a:solidFill>
                </a:uFill>
                <a:latin typeface="Arial" pitchFamily="34" charset="0"/>
              </a:rPr>
              <a:t>kategorii elitarny lub kategorii kwalifikowany lub materiału szkółkarskiego CAC roślin </a:t>
            </a:r>
            <a:r>
              <a:rPr lang="pl-PL" sz="1700" dirty="0" smtClean="0">
                <a:uFill>
                  <a:solidFill>
                    <a:srgbClr val="C00000"/>
                  </a:solidFill>
                </a:uFill>
                <a:latin typeface="Arial" pitchFamily="34" charset="0"/>
              </a:rPr>
              <a:t>sadowniczych (wypis ze świadectwa kwalifikacji, szkółkarski dokument towarzyszący, dokument dostawcy); 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1700" u="sng" dirty="0">
              <a:uFill>
                <a:solidFill>
                  <a:srgbClr val="C00000"/>
                </a:solidFill>
              </a:uFill>
              <a:latin typeface="Arial" pitchFamily="34" charset="0"/>
            </a:endParaRPr>
          </a:p>
          <a:p>
            <a:pPr marL="266700"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700" u="sng" dirty="0" smtClean="0">
                <a:uFill>
                  <a:solidFill>
                    <a:srgbClr val="C00000"/>
                  </a:solidFill>
                </a:uFill>
                <a:latin typeface="Arial" pitchFamily="34" charset="0"/>
              </a:rPr>
              <a:t>b) w </a:t>
            </a:r>
            <a:r>
              <a:rPr lang="pl-PL" sz="1700" u="sng" dirty="0">
                <a:uFill>
                  <a:solidFill>
                    <a:srgbClr val="C00000"/>
                  </a:solidFill>
                </a:uFill>
                <a:latin typeface="Arial" pitchFamily="34" charset="0"/>
              </a:rPr>
              <a:t>przypadku gatunków roślin nieobjętych ustawą o </a:t>
            </a:r>
            <a:r>
              <a:rPr lang="pl-PL" sz="1700" u="sng" dirty="0" smtClean="0">
                <a:uFill>
                  <a:solidFill>
                    <a:srgbClr val="C00000"/>
                  </a:solidFill>
                </a:uFill>
                <a:latin typeface="Arial" pitchFamily="34" charset="0"/>
              </a:rPr>
              <a:t>nasiennictwie </a:t>
            </a:r>
            <a:r>
              <a:rPr lang="pl-PL" sz="1700" i="1" u="sng" dirty="0" smtClean="0">
                <a:uFill>
                  <a:solidFill>
                    <a:srgbClr val="C00000"/>
                  </a:solidFill>
                </a:uFill>
                <a:latin typeface="Arial" pitchFamily="34" charset="0"/>
              </a:rPr>
              <a:t>(aronia, dereń jadalny, bez czarny, róża dzika  itp.)</a:t>
            </a:r>
            <a:r>
              <a:rPr lang="pl-PL" sz="1700" u="sng" dirty="0" smtClean="0">
                <a:uFill>
                  <a:solidFill>
                    <a:srgbClr val="C00000"/>
                  </a:solidFill>
                </a:uFill>
                <a:latin typeface="Arial" pitchFamily="34" charset="0"/>
              </a:rPr>
              <a:t> do </a:t>
            </a:r>
            <a:r>
              <a:rPr lang="pl-PL" sz="1700" u="sng" dirty="0" err="1" smtClean="0">
                <a:uFill>
                  <a:solidFill>
                    <a:srgbClr val="C00000"/>
                  </a:solidFill>
                </a:uFill>
                <a:latin typeface="Arial" pitchFamily="34" charset="0"/>
              </a:rPr>
              <a:t>nasadzeń</a:t>
            </a:r>
            <a:r>
              <a:rPr lang="pl-PL" sz="1700" u="sng" dirty="0" smtClean="0">
                <a:uFill>
                  <a:solidFill>
                    <a:srgbClr val="C00000"/>
                  </a:solidFill>
                </a:uFill>
                <a:latin typeface="Arial" pitchFamily="34" charset="0"/>
              </a:rPr>
              <a:t> użyto </a:t>
            </a:r>
            <a:r>
              <a:rPr lang="pl-PL" sz="1700" dirty="0" smtClean="0">
                <a:uFill>
                  <a:solidFill>
                    <a:srgbClr val="C00000"/>
                  </a:solidFill>
                </a:uFill>
                <a:latin typeface="Arial" pitchFamily="34" charset="0"/>
              </a:rPr>
              <a:t>materiału szkółkarskiego, który spełnia minimalne wymagania jakościowe </a:t>
            </a:r>
            <a:r>
              <a:rPr lang="pl-PL" sz="1700" b="1" u="sng" dirty="0" smtClean="0">
                <a:uFill>
                  <a:solidFill>
                    <a:srgbClr val="C00000"/>
                  </a:solidFill>
                </a:uFill>
                <a:latin typeface="Arial" pitchFamily="34" charset="0"/>
              </a:rPr>
              <a:t>takie jak </a:t>
            </a:r>
            <a:r>
              <a:rPr lang="pl-PL" sz="1700" dirty="0" smtClean="0">
                <a:uFill>
                  <a:solidFill>
                    <a:srgbClr val="C00000"/>
                  </a:solidFill>
                </a:uFill>
                <a:latin typeface="Arial" pitchFamily="34" charset="0"/>
              </a:rPr>
              <a:t>minimalne wymagania jakościowe dla materiału szkółkarskiego kategorii elitarny lub kategorii kwalifikowany określone </a:t>
            </a:r>
            <a:r>
              <a:rPr lang="pl-PL" sz="1700" u="sng" dirty="0" smtClean="0">
                <a:uFill>
                  <a:solidFill>
                    <a:srgbClr val="C00000"/>
                  </a:solidFill>
                </a:uFill>
                <a:latin typeface="Arial" pitchFamily="34" charset="0"/>
              </a:rPr>
              <a:t>dla krzewów jagodowych w zakresie m.in. długości i średnicy pędu</a:t>
            </a:r>
            <a:r>
              <a:rPr lang="pl-PL" sz="1700" dirty="0" smtClean="0">
                <a:latin typeface="Arial" pitchFamily="34" charset="0"/>
              </a:rPr>
              <a:t> </a:t>
            </a:r>
            <a:r>
              <a:rPr lang="pl-PL" sz="1700" i="1" dirty="0">
                <a:latin typeface="Arial" pitchFamily="34" charset="0"/>
              </a:rPr>
              <a:t>(minimalne wymagania jakościowe wskazane w rozporządzeniu ekologicznym</a:t>
            </a:r>
            <a:r>
              <a:rPr lang="pl-PL" sz="1700" i="1" dirty="0" smtClean="0">
                <a:latin typeface="Arial" pitchFamily="34" charset="0"/>
              </a:rPr>
              <a:t>);</a:t>
            </a:r>
            <a:endParaRPr lang="pl-PL" sz="1700" i="1" u="sng" dirty="0">
              <a:uFill>
                <a:solidFill>
                  <a:srgbClr val="C00000"/>
                </a:solidFill>
              </a:uFill>
              <a:latin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1700" dirty="0">
              <a:uFill>
                <a:solidFill>
                  <a:srgbClr val="C00000"/>
                </a:solidFill>
              </a:uFill>
              <a:latin typeface="Arial" pitchFamily="34" charset="0"/>
            </a:endParaRPr>
          </a:p>
          <a:p>
            <a:pPr marL="285750" indent="-285750" algn="just" eaLnBrk="1" hangingPunct="1">
              <a:lnSpc>
                <a:spcPct val="110000"/>
              </a:lnSpc>
              <a:spcBef>
                <a:spcPts val="600"/>
              </a:spcBef>
            </a:pPr>
            <a:r>
              <a:rPr lang="pl-PL" sz="1700" dirty="0" smtClean="0">
                <a:uFill>
                  <a:solidFill>
                    <a:srgbClr val="C00000"/>
                  </a:solidFill>
                </a:uFill>
                <a:latin typeface="Arial" pitchFamily="34" charset="0"/>
              </a:rPr>
              <a:t>sady </a:t>
            </a:r>
            <a:r>
              <a:rPr lang="pl-PL" sz="1700" dirty="0">
                <a:uFill>
                  <a:solidFill>
                    <a:srgbClr val="C00000"/>
                  </a:solidFill>
                </a:uFill>
                <a:latin typeface="Arial" pitchFamily="34" charset="0"/>
              </a:rPr>
              <a:t>nie są prowadzone jako uprawa jednorzędowa.</a:t>
            </a:r>
          </a:p>
          <a:p>
            <a:pPr marL="285750" indent="-285750" algn="just" eaLnBrk="1" hangingPunct="1">
              <a:lnSpc>
                <a:spcPct val="110000"/>
              </a:lnSpc>
              <a:spcBef>
                <a:spcPts val="600"/>
              </a:spcBef>
              <a:buFontTx/>
              <a:buChar char="-"/>
            </a:pPr>
            <a:endParaRPr lang="pl-PL" sz="1700" dirty="0">
              <a:solidFill>
                <a:srgbClr val="009900"/>
              </a:solidFill>
              <a:latin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/>
              <a:pPr>
                <a:defRPr/>
              </a:pPr>
              <a:t>8</a:t>
            </a:fld>
            <a:endParaRPr lang="pl-PL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95536" y="908720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Rolnictwo ekologiczne PROW 2014-2020</a:t>
            </a:r>
            <a:endParaRPr lang="pl-PL" altLang="pl-PL" sz="28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1767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49828" y="1543160"/>
            <a:ext cx="8354619" cy="482475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ts val="600"/>
              </a:spcBef>
              <a:buFont typeface="Arial" pitchFamily="34" charset="0"/>
              <a:buNone/>
            </a:pPr>
            <a:endParaRPr lang="pl-PL" sz="1700" b="1" dirty="0" smtClean="0">
              <a:solidFill>
                <a:srgbClr val="FF0000"/>
              </a:solidFill>
              <a:latin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20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Wymogi dla </a:t>
            </a:r>
            <a:r>
              <a:rPr lang="pl-PL" sz="2000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nowozałożonych</a:t>
            </a:r>
            <a:r>
              <a:rPr lang="pl-PL" sz="20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upraw sadowniczych – cd</a:t>
            </a:r>
            <a:r>
              <a:rPr lang="pl-PL" sz="20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17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l-PL" sz="1700" b="1" dirty="0" smtClean="0">
                <a:solidFill>
                  <a:srgbClr val="0000FF"/>
                </a:solidFill>
                <a:latin typeface="Arial" pitchFamily="34" charset="0"/>
              </a:rPr>
              <a:t>Pielęgnacja: </a:t>
            </a:r>
            <a:r>
              <a:rPr lang="pl-PL" sz="1700" u="sng" dirty="0">
                <a:latin typeface="Arial" pitchFamily="34" charset="0"/>
              </a:rPr>
              <a:t>coroczne wykonywanie na plantacji zabiegów pielęgnacyjnych</a:t>
            </a:r>
            <a:r>
              <a:rPr lang="pl-PL" sz="1700" dirty="0">
                <a:latin typeface="Arial" pitchFamily="34" charset="0"/>
              </a:rPr>
              <a:t>, </a:t>
            </a:r>
            <a:r>
              <a:rPr lang="pl-PL" sz="1700" dirty="0" smtClean="0">
                <a:latin typeface="Arial" pitchFamily="34" charset="0"/>
              </a:rPr>
              <a:t/>
            </a:r>
            <a:br>
              <a:rPr lang="pl-PL" sz="1700" dirty="0" smtClean="0">
                <a:latin typeface="Arial" pitchFamily="34" charset="0"/>
              </a:rPr>
            </a:br>
            <a:r>
              <a:rPr lang="pl-PL" sz="1700" dirty="0" smtClean="0">
                <a:latin typeface="Arial" pitchFamily="34" charset="0"/>
              </a:rPr>
              <a:t>w szczególności </a:t>
            </a:r>
            <a:r>
              <a:rPr lang="pl-PL" sz="1700" dirty="0">
                <a:latin typeface="Arial" pitchFamily="34" charset="0"/>
              </a:rPr>
              <a:t>usuwanie odrostów i samosiewów, formowanie korony drzew lub </a:t>
            </a:r>
            <a:r>
              <a:rPr lang="pl-PL" sz="1700" dirty="0" smtClean="0">
                <a:latin typeface="Arial" pitchFamily="34" charset="0"/>
              </a:rPr>
              <a:t>przycięcie </a:t>
            </a:r>
            <a:r>
              <a:rPr lang="pl-PL" sz="1700" dirty="0">
                <a:latin typeface="Arial" pitchFamily="34" charset="0"/>
              </a:rPr>
              <a:t>krzewów po posadzeniu w celu wzmocnienia </a:t>
            </a:r>
            <a:r>
              <a:rPr lang="pl-PL" sz="1700" dirty="0" smtClean="0">
                <a:latin typeface="Arial" pitchFamily="34" charset="0"/>
              </a:rPr>
              <a:t>pędów;</a:t>
            </a:r>
            <a:endParaRPr lang="pl-PL" sz="1700" dirty="0">
              <a:latin typeface="Arial" pitchFamily="34" charset="0"/>
            </a:endParaRPr>
          </a:p>
          <a:p>
            <a:pPr marL="342900" indent="-342900" algn="just" eaLnBrk="1" hangingPunct="1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l-PL" sz="1700" b="1" dirty="0" smtClean="0">
                <a:solidFill>
                  <a:srgbClr val="0000FF"/>
                </a:solidFill>
                <a:latin typeface="Arial" pitchFamily="34" charset="0"/>
              </a:rPr>
              <a:t>Nawożenie: </a:t>
            </a:r>
            <a:r>
              <a:rPr lang="pl-PL" sz="1700" u="sng" dirty="0">
                <a:latin typeface="Arial" pitchFamily="34" charset="0"/>
              </a:rPr>
              <a:t>stosowanie nawozów i środków </a:t>
            </a:r>
            <a:r>
              <a:rPr lang="pl-PL" sz="1700" dirty="0">
                <a:latin typeface="Arial" pitchFamily="34" charset="0"/>
              </a:rPr>
              <a:t>(dopuszczonych do stosowania </a:t>
            </a:r>
            <a:r>
              <a:rPr lang="pl-PL" sz="1700" dirty="0" smtClean="0">
                <a:latin typeface="Arial" pitchFamily="34" charset="0"/>
              </a:rPr>
              <a:t/>
            </a:r>
            <a:br>
              <a:rPr lang="pl-PL" sz="1700" dirty="0" smtClean="0">
                <a:latin typeface="Arial" pitchFamily="34" charset="0"/>
              </a:rPr>
            </a:br>
            <a:r>
              <a:rPr lang="pl-PL" sz="1700" dirty="0" smtClean="0">
                <a:latin typeface="Arial" pitchFamily="34" charset="0"/>
              </a:rPr>
              <a:t>w </a:t>
            </a:r>
            <a:r>
              <a:rPr lang="pl-PL" sz="1700" dirty="0">
                <a:latin typeface="Arial" pitchFamily="34" charset="0"/>
              </a:rPr>
              <a:t>rolnictwie ekologicznym, zawierających N, P, K, Mg i Ca) w dawkach określonych w planie działalności ekologicznej z uwzględnieniem bilansu azotu </a:t>
            </a:r>
            <a:r>
              <a:rPr lang="pl-PL" sz="1700" dirty="0" smtClean="0">
                <a:latin typeface="Arial" pitchFamily="34" charset="0"/>
              </a:rPr>
              <a:t/>
            </a:r>
            <a:br>
              <a:rPr lang="pl-PL" sz="1700" dirty="0" smtClean="0">
                <a:latin typeface="Arial" pitchFamily="34" charset="0"/>
              </a:rPr>
            </a:br>
            <a:r>
              <a:rPr lang="pl-PL" sz="1700" dirty="0" smtClean="0">
                <a:latin typeface="Arial" pitchFamily="34" charset="0"/>
              </a:rPr>
              <a:t>i </a:t>
            </a:r>
            <a:r>
              <a:rPr lang="pl-PL" sz="1700" dirty="0">
                <a:latin typeface="Arial" pitchFamily="34" charset="0"/>
              </a:rPr>
              <a:t>wyniku chemicznej analizy gleby, która została przeprowadzona nie wcześniej niż rok przed nasadzeniem plantacji </a:t>
            </a:r>
            <a:r>
              <a:rPr lang="pl-PL" sz="1700" dirty="0" smtClean="0">
                <a:latin typeface="Arial" pitchFamily="34" charset="0"/>
              </a:rPr>
              <a:t>sadowniczej; </a:t>
            </a:r>
          </a:p>
          <a:p>
            <a:pPr marL="342900" indent="-342900" algn="just" eaLnBrk="1" hangingPunct="1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l-PL" sz="1700" b="1" dirty="0" smtClean="0">
                <a:solidFill>
                  <a:srgbClr val="0000FF"/>
                </a:solidFill>
                <a:latin typeface="Arial" pitchFamily="34" charset="0"/>
              </a:rPr>
              <a:t>Ochrona roślin: </a:t>
            </a:r>
            <a:r>
              <a:rPr lang="pl-PL" sz="1700" dirty="0" smtClean="0">
                <a:latin typeface="Arial" pitchFamily="34" charset="0"/>
              </a:rPr>
              <a:t>zapobieganie </a:t>
            </a:r>
            <a:r>
              <a:rPr lang="pl-PL" sz="1700" dirty="0">
                <a:latin typeface="Arial" pitchFamily="34" charset="0"/>
              </a:rPr>
              <a:t>i ochrona przed </a:t>
            </a:r>
            <a:r>
              <a:rPr lang="pl-PL" sz="1700" u="sng" dirty="0">
                <a:latin typeface="Arial" pitchFamily="34" charset="0"/>
              </a:rPr>
              <a:t>chorobami i szkodnikami</a:t>
            </a:r>
            <a:r>
              <a:rPr lang="pl-PL" sz="1700" dirty="0">
                <a:latin typeface="Arial" pitchFamily="34" charset="0"/>
              </a:rPr>
              <a:t>, </a:t>
            </a:r>
            <a:r>
              <a:rPr lang="pl-PL" sz="1700" dirty="0" smtClean="0">
                <a:latin typeface="Arial" pitchFamily="34" charset="0"/>
              </a:rPr>
              <a:t/>
            </a:r>
            <a:br>
              <a:rPr lang="pl-PL" sz="1700" dirty="0" smtClean="0">
                <a:latin typeface="Arial" pitchFamily="34" charset="0"/>
              </a:rPr>
            </a:br>
            <a:r>
              <a:rPr lang="pl-PL" sz="1700" dirty="0" smtClean="0">
                <a:latin typeface="Arial" pitchFamily="34" charset="0"/>
              </a:rPr>
              <a:t>w </a:t>
            </a:r>
            <a:r>
              <a:rPr lang="pl-PL" sz="1700" dirty="0">
                <a:latin typeface="Arial" pitchFamily="34" charset="0"/>
              </a:rPr>
              <a:t>przypadku takiej konieczności, przy użyciu środków dopuszczonych </a:t>
            </a:r>
            <a:r>
              <a:rPr lang="pl-PL" sz="1700" dirty="0" smtClean="0">
                <a:latin typeface="Arial" pitchFamily="34" charset="0"/>
              </a:rPr>
              <a:t/>
            </a:r>
            <a:br>
              <a:rPr lang="pl-PL" sz="1700" dirty="0" smtClean="0">
                <a:latin typeface="Arial" pitchFamily="34" charset="0"/>
              </a:rPr>
            </a:br>
            <a:r>
              <a:rPr lang="pl-PL" sz="1700" dirty="0" smtClean="0">
                <a:latin typeface="Arial" pitchFamily="34" charset="0"/>
              </a:rPr>
              <a:t>do </a:t>
            </a:r>
            <a:r>
              <a:rPr lang="pl-PL" sz="1700" dirty="0">
                <a:latin typeface="Arial" pitchFamily="34" charset="0"/>
              </a:rPr>
              <a:t>stosowania w </a:t>
            </a:r>
            <a:r>
              <a:rPr lang="pl-PL" sz="1700" dirty="0" smtClean="0">
                <a:latin typeface="Arial" pitchFamily="34" charset="0"/>
              </a:rPr>
              <a:t>rolnictwie </a:t>
            </a:r>
            <a:r>
              <a:rPr lang="pl-PL" sz="1700" dirty="0">
                <a:latin typeface="Arial" pitchFamily="34" charset="0"/>
              </a:rPr>
              <a:t>ekologicznym, zgodnie ze wskazaniami doradcy rolnośrodowiskowego określonymi w planie działalności </a:t>
            </a:r>
            <a:r>
              <a:rPr lang="pl-PL" sz="1700" dirty="0" smtClean="0">
                <a:latin typeface="Arial" pitchFamily="34" charset="0"/>
              </a:rPr>
              <a:t>ekologicznej;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pl-PL" sz="1700" b="1" dirty="0" smtClean="0">
              <a:solidFill>
                <a:srgbClr val="FF0000"/>
              </a:solidFill>
              <a:latin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buFont typeface="Arial" pitchFamily="34" charset="0"/>
              <a:buNone/>
            </a:pPr>
            <a:endParaRPr lang="pl-PL" sz="1700" b="1" dirty="0" smtClean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>
              <a:defRPr/>
            </a:pPr>
            <a:fld id="{C19F6A8C-F68A-4CB9-B72B-EBFDEB1E9894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95536" y="908720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Rolnictwo ekologiczne PROW 2014-2020</a:t>
            </a:r>
            <a:endParaRPr lang="pl-PL" altLang="pl-PL" sz="28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6471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4236</TotalTime>
  <Words>1573</Words>
  <Application>Microsoft Office PowerPoint</Application>
  <PresentationFormat>Pokaz na ekranie (4:3)</PresentationFormat>
  <Paragraphs>303</Paragraphs>
  <Slides>22</Slides>
  <Notes>19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MRiRW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Możaryn Barbara</dc:creator>
  <cp:lastModifiedBy>Radomski Michał</cp:lastModifiedBy>
  <cp:revision>534</cp:revision>
  <cp:lastPrinted>2017-04-10T07:23:04Z</cp:lastPrinted>
  <dcterms:created xsi:type="dcterms:W3CDTF">2016-03-21T10:41:23Z</dcterms:created>
  <dcterms:modified xsi:type="dcterms:W3CDTF">2017-04-13T06:26:43Z</dcterms:modified>
</cp:coreProperties>
</file>